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6" r:id="rId3"/>
    <p:sldId id="275" r:id="rId4"/>
    <p:sldId id="312" r:id="rId5"/>
    <p:sldId id="280" r:id="rId6"/>
    <p:sldId id="289" r:id="rId7"/>
    <p:sldId id="293" r:id="rId8"/>
    <p:sldId id="281" r:id="rId9"/>
    <p:sldId id="306" r:id="rId10"/>
    <p:sldId id="295" r:id="rId11"/>
    <p:sldId id="282" r:id="rId12"/>
    <p:sldId id="296" r:id="rId13"/>
    <p:sldId id="283" r:id="rId14"/>
    <p:sldId id="308" r:id="rId15"/>
    <p:sldId id="297" r:id="rId16"/>
    <p:sldId id="309" r:id="rId17"/>
    <p:sldId id="284" r:id="rId18"/>
    <p:sldId id="315" r:id="rId19"/>
    <p:sldId id="290" r:id="rId20"/>
    <p:sldId id="292" r:id="rId21"/>
    <p:sldId id="313" r:id="rId22"/>
    <p:sldId id="300" r:id="rId23"/>
    <p:sldId id="268" r:id="rId24"/>
    <p:sldId id="314" r:id="rId25"/>
    <p:sldId id="273" r:id="rId2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29"/>
    <p:restoredTop sz="94697"/>
  </p:normalViewPr>
  <p:slideViewPr>
    <p:cSldViewPr snapToGrid="0" snapToObjects="1">
      <p:cViewPr varScale="1">
        <p:scale>
          <a:sx n="108" d="100"/>
          <a:sy n="108" d="100"/>
        </p:scale>
        <p:origin x="85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3701608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122643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67642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a:t>Mastertitelformat bearbeiten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70201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27593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179895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11429225-07C3-F747-A263-BD5D8ADB3BA0}" type="datetimeFigureOut">
              <a:rPr lang="de-DE" smtClean="0"/>
              <a:t>06.04.22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1034301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11429225-07C3-F747-A263-BD5D8ADB3BA0}" type="datetimeFigureOut">
              <a:rPr lang="de-DE" smtClean="0"/>
              <a:t>06.04.22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141794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11429225-07C3-F747-A263-BD5D8ADB3BA0}" type="datetimeFigureOut">
              <a:rPr lang="de-DE" smtClean="0"/>
              <a:t>06.04.22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65606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29225-07C3-F747-A263-BD5D8ADB3BA0}" type="datetimeFigureOut">
              <a:rPr lang="de-DE" smtClean="0"/>
              <a:t>06.04.22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124912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11429225-07C3-F747-A263-BD5D8ADB3BA0}" type="datetimeFigureOut">
              <a:rPr lang="de-DE" smtClean="0"/>
              <a:t>06.04.22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73011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67247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auf Platzhalter ziehen oder durch Klicken auf Symbol hinzufügen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11429225-07C3-F747-A263-BD5D8ADB3BA0}" type="datetimeFigureOut">
              <a:rPr lang="de-DE" smtClean="0"/>
              <a:t>06.04.22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50657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94949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14279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11429225-07C3-F747-A263-BD5D8ADB3BA0}" type="datetimeFigureOut">
              <a:rPr lang="de-DE" smtClean="0"/>
              <a:t>06.04.22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584261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1429225-07C3-F747-A263-BD5D8ADB3BA0}" type="datetimeFigureOut">
              <a:rPr lang="de-DE" smtClean="0"/>
              <a:t>06.04.22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33090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1429225-07C3-F747-A263-BD5D8ADB3BA0}" type="datetimeFigureOut">
              <a:rPr lang="de-DE" smtClean="0"/>
              <a:t>06.04.22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9795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11429225-07C3-F747-A263-BD5D8ADB3BA0}" type="datetimeFigureOut">
              <a:rPr lang="de-DE" smtClean="0"/>
              <a:t>06.04.22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3843976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1429225-07C3-F747-A263-BD5D8ADB3BA0}" type="datetimeFigureOut">
              <a:rPr lang="de-DE" smtClean="0"/>
              <a:t>06.04.22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314913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11429225-07C3-F747-A263-BD5D8ADB3BA0}" type="datetimeFigureOut">
              <a:rPr lang="de-DE" smtClean="0"/>
              <a:t>06.04.22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252052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11429225-07C3-F747-A263-BD5D8ADB3BA0}" type="datetimeFigureOut">
              <a:rPr lang="de-DE" smtClean="0"/>
              <a:t>06.04.22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355CDBF-C195-1045-9804-B71F85789872}" type="slidenum">
              <a:rPr lang="de-DE" smtClean="0"/>
              <a:t>‹Nr.›</a:t>
            </a:fld>
            <a:endParaRPr lang="de-DE"/>
          </a:p>
        </p:txBody>
      </p:sp>
    </p:spTree>
    <p:extLst>
      <p:ext uri="{BB962C8B-B14F-4D97-AF65-F5344CB8AC3E}">
        <p14:creationId xmlns:p14="http://schemas.microsoft.com/office/powerpoint/2010/main" val="394253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29225-07C3-F747-A263-BD5D8ADB3BA0}" type="datetimeFigureOut">
              <a:rPr lang="de-DE" smtClean="0"/>
              <a:t>06.04.22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5CDBF-C195-1045-9804-B71F85789872}" type="slidenum">
              <a:rPr lang="de-DE" smtClean="0"/>
              <a:t>‹Nr.›</a:t>
            </a:fld>
            <a:endParaRPr lang="de-DE"/>
          </a:p>
        </p:txBody>
      </p:sp>
    </p:spTree>
    <p:extLst>
      <p:ext uri="{BB962C8B-B14F-4D97-AF65-F5344CB8AC3E}">
        <p14:creationId xmlns:p14="http://schemas.microsoft.com/office/powerpoint/2010/main" val="111226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29225-07C3-F747-A263-BD5D8ADB3BA0}" type="datetimeFigureOut">
              <a:rPr lang="de-DE" smtClean="0"/>
              <a:t>06.04.22</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5CDBF-C195-1045-9804-B71F85789872}" type="slidenum">
              <a:rPr lang="de-DE" smtClean="0"/>
              <a:t>‹Nr.›</a:t>
            </a:fld>
            <a:endParaRPr lang="de-DE"/>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2.wdp"/><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https://cdn.thinglink.me/api/image/449200199470940162/1240/10/scaletowidth" TargetMode="Externa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13371"/>
            <a:ext cx="7772400" cy="1408998"/>
          </a:xfrm>
        </p:spPr>
        <p:txBody>
          <a:bodyPr>
            <a:normAutofit/>
          </a:bodyPr>
          <a:lstStyle/>
          <a:p>
            <a:r>
              <a:rPr lang="de-DE" sz="3600" dirty="0"/>
              <a:t>MA „Kulturen und Literaturen </a:t>
            </a:r>
            <a:br>
              <a:rPr lang="de-DE" sz="3600" dirty="0"/>
            </a:br>
            <a:r>
              <a:rPr lang="de-DE" sz="3600" dirty="0"/>
              <a:t>Mittel- und Osteuropas“ (KLMOE)</a:t>
            </a:r>
          </a:p>
        </p:txBody>
      </p:sp>
      <p:sp>
        <p:nvSpPr>
          <p:cNvPr id="3" name="Untertitel 2"/>
          <p:cNvSpPr>
            <a:spLocks noGrp="1"/>
          </p:cNvSpPr>
          <p:nvPr>
            <p:ph type="subTitle" idx="1"/>
          </p:nvPr>
        </p:nvSpPr>
        <p:spPr/>
        <p:txBody>
          <a:bodyPr>
            <a:normAutofit/>
          </a:bodyPr>
          <a:lstStyle/>
          <a:p>
            <a:r>
              <a:rPr lang="de-DE" sz="2400" dirty="0"/>
              <a:t>Humboldt Universität zu Berlin</a:t>
            </a:r>
          </a:p>
        </p:txBody>
      </p:sp>
    </p:spTree>
    <p:extLst>
      <p:ext uri="{BB962C8B-B14F-4D97-AF65-F5344CB8AC3E}">
        <p14:creationId xmlns:p14="http://schemas.microsoft.com/office/powerpoint/2010/main" val="1575005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43102"/>
          </a:xfrm>
        </p:spPr>
        <p:txBody>
          <a:bodyPr>
            <a:normAutofit/>
          </a:bodyPr>
          <a:lstStyle/>
          <a:p>
            <a:r>
              <a:rPr lang="de-DE" sz="2800" dirty="0"/>
              <a:t>Modul 2 (Pflicht)</a:t>
            </a:r>
            <a:br>
              <a:rPr lang="de-DE" sz="2800" dirty="0"/>
            </a:br>
            <a:r>
              <a:rPr lang="de-DE" sz="2800" dirty="0"/>
              <a:t>Kultur-, Literatur- und/oder Sprachgeschichte</a:t>
            </a:r>
          </a:p>
        </p:txBody>
      </p:sp>
      <p:sp>
        <p:nvSpPr>
          <p:cNvPr id="3" name="Inhaltsplatzhalter 2"/>
          <p:cNvSpPr>
            <a:spLocks noGrp="1"/>
          </p:cNvSpPr>
          <p:nvPr>
            <p:ph idx="1"/>
          </p:nvPr>
        </p:nvSpPr>
        <p:spPr>
          <a:xfrm>
            <a:off x="782839" y="1809086"/>
            <a:ext cx="7289106" cy="4317077"/>
          </a:xfrm>
        </p:spPr>
        <p:txBody>
          <a:bodyPr>
            <a:normAutofit/>
          </a:bodyPr>
          <a:lstStyle/>
          <a:p>
            <a:pPr marL="0" indent="0">
              <a:buNone/>
            </a:pPr>
            <a:endParaRPr lang="de-DE" sz="2400" dirty="0"/>
          </a:p>
          <a:p>
            <a:pPr marL="0" indent="0">
              <a:buNone/>
            </a:pPr>
            <a:r>
              <a:rPr lang="de-DE" sz="2400" u="sng" dirty="0"/>
              <a:t>Was erwartet Sie hier?</a:t>
            </a:r>
          </a:p>
          <a:p>
            <a:pPr marL="0" indent="0">
              <a:buNone/>
            </a:pPr>
            <a:endParaRPr lang="de-DE" sz="2400" u="sng" dirty="0"/>
          </a:p>
          <a:p>
            <a:pPr marL="0" indent="0">
              <a:buNone/>
            </a:pPr>
            <a:r>
              <a:rPr lang="de-DE" sz="2400" dirty="0"/>
              <a:t>Die </a:t>
            </a:r>
            <a:r>
              <a:rPr lang="de-DE" sz="2400" b="1" dirty="0"/>
              <a:t>Seminarauswahl</a:t>
            </a:r>
            <a:r>
              <a:rPr lang="de-DE" sz="2400" dirty="0"/>
              <a:t> in diesem Modul umfasst auch die Sprachwissenschaften. </a:t>
            </a:r>
          </a:p>
          <a:p>
            <a:pPr marL="0" indent="0">
              <a:buNone/>
            </a:pPr>
            <a:endParaRPr lang="de-DE" sz="2400" dirty="0"/>
          </a:p>
          <a:p>
            <a:pPr marL="0" indent="0">
              <a:buNone/>
            </a:pPr>
            <a:r>
              <a:rPr lang="de-DE" sz="2400" dirty="0"/>
              <a:t>In den einzelnen </a:t>
            </a:r>
            <a:r>
              <a:rPr lang="de-DE" sz="2400" b="1" dirty="0"/>
              <a:t>Vorlesungen</a:t>
            </a:r>
            <a:r>
              <a:rPr lang="de-DE" sz="2400" dirty="0"/>
              <a:t> haben Sie die Möglichkeit, ihre literaturhistorischen Kenntnisse zu vertiefen – oder zu festigen.</a:t>
            </a:r>
            <a:endParaRPr lang="de-DE" sz="2000" dirty="0"/>
          </a:p>
        </p:txBody>
      </p:sp>
    </p:spTree>
    <p:extLst>
      <p:ext uri="{BB962C8B-B14F-4D97-AF65-F5344CB8AC3E}">
        <p14:creationId xmlns:p14="http://schemas.microsoft.com/office/powerpoint/2010/main" val="91632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Vorlesungen</a:t>
            </a:r>
            <a:br>
              <a:rPr lang="de-DE" sz="2800" dirty="0"/>
            </a:br>
            <a:r>
              <a:rPr lang="de-DE" sz="2800" dirty="0"/>
              <a:t>zur Literaturgeschichte</a:t>
            </a:r>
          </a:p>
        </p:txBody>
      </p:sp>
      <p:sp>
        <p:nvSpPr>
          <p:cNvPr id="3" name="Inhaltsplatzhalter 2"/>
          <p:cNvSpPr>
            <a:spLocks noGrp="1"/>
          </p:cNvSpPr>
          <p:nvPr>
            <p:ph idx="1"/>
          </p:nvPr>
        </p:nvSpPr>
        <p:spPr>
          <a:xfrm>
            <a:off x="626272" y="1843876"/>
            <a:ext cx="7932773" cy="4731454"/>
          </a:xfrm>
        </p:spPr>
        <p:txBody>
          <a:bodyPr>
            <a:normAutofit fontScale="62500" lnSpcReduction="20000"/>
          </a:bodyPr>
          <a:lstStyle/>
          <a:p>
            <a:pPr marL="0" indent="0">
              <a:lnSpc>
                <a:spcPct val="120000"/>
              </a:lnSpc>
              <a:buNone/>
            </a:pPr>
            <a:r>
              <a:rPr lang="de-DE" sz="3800" dirty="0"/>
              <a:t>In der Regel haben Sie schon die eine oder andere Einführungsvorlesung in Ihrem BA-Studium gehört. Wählen Sie daher mit Bedacht, gern aber auch nach Interesse. Die Vorlesungen sind </a:t>
            </a:r>
            <a:r>
              <a:rPr lang="de-DE" sz="3800" b="1" dirty="0"/>
              <a:t>in der Regel</a:t>
            </a:r>
            <a:r>
              <a:rPr lang="de-DE" sz="3800" dirty="0"/>
              <a:t> zweiteilig: Im </a:t>
            </a:r>
            <a:r>
              <a:rPr lang="de-DE" sz="3800" dirty="0" err="1"/>
              <a:t>WiSe</a:t>
            </a:r>
            <a:r>
              <a:rPr lang="de-DE" sz="3800" dirty="0"/>
              <a:t> decken Sie die älteren Literaturgeschichten ab, im </a:t>
            </a:r>
            <a:r>
              <a:rPr lang="de-DE" sz="3800" dirty="0" err="1"/>
              <a:t>SoSe</a:t>
            </a:r>
            <a:r>
              <a:rPr lang="de-DE" sz="3800" dirty="0"/>
              <a:t> das 20. und 21. Jahrhundert.</a:t>
            </a:r>
          </a:p>
          <a:p>
            <a:pPr marL="0" indent="0">
              <a:lnSpc>
                <a:spcPct val="120000"/>
              </a:lnSpc>
              <a:buNone/>
            </a:pPr>
            <a:endParaRPr lang="de-DE" sz="3800" dirty="0"/>
          </a:p>
          <a:p>
            <a:pPr marL="0" indent="0">
              <a:buNone/>
            </a:pPr>
            <a:r>
              <a:rPr lang="de-DE" sz="3400" u="sng" dirty="0"/>
              <a:t>Unser Angebot</a:t>
            </a:r>
          </a:p>
          <a:p>
            <a:pPr marL="0" indent="0">
              <a:buNone/>
            </a:pPr>
            <a:endParaRPr lang="de-DE" u="sng" dirty="0"/>
          </a:p>
          <a:p>
            <a:r>
              <a:rPr lang="de-DE" dirty="0"/>
              <a:t>Russisch/Ukrainisch und (Post)sowjetische Literaturen: Prof. Frank</a:t>
            </a:r>
          </a:p>
          <a:p>
            <a:r>
              <a:rPr lang="de-DE" dirty="0"/>
              <a:t>Polnisch: Prof. Kliems</a:t>
            </a:r>
          </a:p>
          <a:p>
            <a:r>
              <a:rPr lang="de-DE" dirty="0"/>
              <a:t>Tschechisch/Slowakisch: Prof. Kliems</a:t>
            </a:r>
          </a:p>
          <a:p>
            <a:r>
              <a:rPr lang="de-DE" dirty="0"/>
              <a:t>Südslawisch/BKMS: Prof. Voss o. </a:t>
            </a:r>
            <a:r>
              <a:rPr lang="de-DE" dirty="0" err="1"/>
              <a:t>Kolleg:in</a:t>
            </a:r>
            <a:r>
              <a:rPr lang="de-DE" dirty="0"/>
              <a:t> aus der Südslawistik</a:t>
            </a:r>
          </a:p>
          <a:p>
            <a:endParaRPr lang="de-DE" dirty="0"/>
          </a:p>
        </p:txBody>
      </p:sp>
    </p:spTree>
    <p:extLst>
      <p:ext uri="{BB962C8B-B14F-4D97-AF65-F5344CB8AC3E}">
        <p14:creationId xmlns:p14="http://schemas.microsoft.com/office/powerpoint/2010/main" val="86013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800" dirty="0"/>
              <a:t>Online-Angebot </a:t>
            </a:r>
            <a:br>
              <a:rPr lang="de-DE" sz="2800" dirty="0"/>
            </a:br>
            <a:r>
              <a:rPr lang="de-DE" sz="2800" dirty="0" err="1"/>
              <a:t>WiSe</a:t>
            </a:r>
            <a:r>
              <a:rPr lang="de-DE" sz="2800" dirty="0"/>
              <a:t> 2020/21</a:t>
            </a:r>
          </a:p>
        </p:txBody>
      </p:sp>
      <p:sp>
        <p:nvSpPr>
          <p:cNvPr id="3" name="Inhaltsplatzhalter 2"/>
          <p:cNvSpPr>
            <a:spLocks noGrp="1"/>
          </p:cNvSpPr>
          <p:nvPr>
            <p:ph idx="1"/>
          </p:nvPr>
        </p:nvSpPr>
        <p:spPr/>
        <p:txBody>
          <a:bodyPr>
            <a:normAutofit fontScale="92500" lnSpcReduction="10000"/>
          </a:bodyPr>
          <a:lstStyle/>
          <a:p>
            <a:pPr marL="0" indent="0">
              <a:buNone/>
            </a:pPr>
            <a:endParaRPr lang="de-DE" dirty="0"/>
          </a:p>
          <a:p>
            <a:pPr marL="0" indent="0">
              <a:buNone/>
            </a:pPr>
            <a:r>
              <a:rPr lang="de-DE" sz="2800" dirty="0"/>
              <a:t>	</a:t>
            </a:r>
            <a:r>
              <a:rPr lang="de-DE" sz="2600" b="1" dirty="0"/>
              <a:t>Prof. Susanne Frank</a:t>
            </a:r>
          </a:p>
          <a:p>
            <a:pPr marL="0" indent="0">
              <a:buNone/>
            </a:pPr>
            <a:r>
              <a:rPr lang="de-DE" sz="2600" dirty="0"/>
              <a:t>	Literaturgeschichte Russisch (Di 10-12 Uhr)</a:t>
            </a:r>
          </a:p>
          <a:p>
            <a:pPr marL="0" indent="0">
              <a:buNone/>
            </a:pPr>
            <a:endParaRPr lang="de-DE" sz="2600" dirty="0"/>
          </a:p>
          <a:p>
            <a:pPr marL="0" indent="0">
              <a:buNone/>
            </a:pPr>
            <a:r>
              <a:rPr lang="de-DE" sz="2600" dirty="0"/>
              <a:t>	</a:t>
            </a:r>
            <a:r>
              <a:rPr lang="de-DE" sz="2600" b="1" dirty="0"/>
              <a:t>Prof. Alfrun Kliems</a:t>
            </a:r>
          </a:p>
          <a:p>
            <a:pPr marL="0" indent="0">
              <a:buNone/>
            </a:pPr>
            <a:r>
              <a:rPr lang="de-DE" sz="2600" dirty="0"/>
              <a:t>	Literaturgeschichte Polnisch (Mo 12-14 Uhr)</a:t>
            </a:r>
          </a:p>
          <a:p>
            <a:pPr marL="0" indent="0">
              <a:buNone/>
            </a:pPr>
            <a:r>
              <a:rPr lang="de-DE" sz="2600" dirty="0"/>
              <a:t>	Literaturgeschichte Tschechisch/Slowakisch (Mo 14-16 Uhr)</a:t>
            </a:r>
          </a:p>
          <a:p>
            <a:pPr marL="0" indent="0">
              <a:buNone/>
            </a:pPr>
            <a:endParaRPr lang="de-DE" sz="2600" dirty="0"/>
          </a:p>
          <a:p>
            <a:pPr marL="0" indent="0">
              <a:buNone/>
            </a:pPr>
            <a:r>
              <a:rPr lang="de-DE" sz="2600" dirty="0"/>
              <a:t>	</a:t>
            </a:r>
            <a:r>
              <a:rPr lang="de-DE" sz="2600" b="1" dirty="0"/>
              <a:t>Prof. Christian Voss</a:t>
            </a:r>
          </a:p>
          <a:p>
            <a:pPr marL="0" indent="0">
              <a:buNone/>
            </a:pPr>
            <a:r>
              <a:rPr lang="de-DE" sz="2600" dirty="0"/>
              <a:t>	Einführung in die südslawischen Literaturen (Do 16-18 Uhr)</a:t>
            </a:r>
          </a:p>
        </p:txBody>
      </p:sp>
    </p:spTree>
    <p:extLst>
      <p:ext uri="{BB962C8B-B14F-4D97-AF65-F5344CB8AC3E}">
        <p14:creationId xmlns:p14="http://schemas.microsoft.com/office/powerpoint/2010/main" val="105031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4732" y="6001294"/>
            <a:ext cx="7382068" cy="643616"/>
          </a:xfrm>
        </p:spPr>
        <p:txBody>
          <a:bodyPr>
            <a:normAutofit/>
          </a:bodyPr>
          <a:lstStyle/>
          <a:p>
            <a:pPr algn="l"/>
            <a:r>
              <a:rPr lang="de-DE" sz="1200" dirty="0"/>
              <a:t>Zum Mitsingen: https://</a:t>
            </a:r>
            <a:r>
              <a:rPr lang="de-DE" sz="1200" dirty="0" err="1"/>
              <a:t>www.eurovision.de</a:t>
            </a:r>
            <a:r>
              <a:rPr lang="de-DE" sz="1200" dirty="0"/>
              <a:t>/</a:t>
            </a:r>
            <a:r>
              <a:rPr lang="de-DE" sz="1200" dirty="0" err="1"/>
              <a:t>videos</a:t>
            </a:r>
            <a:r>
              <a:rPr lang="de-DE" sz="1200" dirty="0"/>
              <a:t>/finale/Russland-Buranowski-Babuschki-Party-For-Everybody,russland323.html</a:t>
            </a:r>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rcRect l="-30373" r="-30373"/>
          <a:stretch>
            <a:fillRect/>
          </a:stretch>
        </p:blipFill>
        <p:spPr>
          <a:xfrm>
            <a:off x="-626146" y="241294"/>
            <a:ext cx="10473461" cy="5760000"/>
          </a:xfrm>
        </p:spPr>
      </p:pic>
    </p:spTree>
    <p:extLst>
      <p:ext uri="{BB962C8B-B14F-4D97-AF65-F5344CB8AC3E}">
        <p14:creationId xmlns:p14="http://schemas.microsoft.com/office/powerpoint/2010/main" val="178968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Modul 6 (Pflicht)</a:t>
            </a:r>
            <a:br>
              <a:rPr lang="de-DE" sz="2800" dirty="0"/>
            </a:br>
            <a:r>
              <a:rPr lang="de-DE" sz="2800" dirty="0"/>
              <a:t>Poetische Kulturen </a:t>
            </a:r>
          </a:p>
        </p:txBody>
      </p:sp>
      <p:sp>
        <p:nvSpPr>
          <p:cNvPr id="3" name="Inhaltsplatzhalter 2"/>
          <p:cNvSpPr>
            <a:spLocks noGrp="1"/>
          </p:cNvSpPr>
          <p:nvPr>
            <p:ph idx="1"/>
          </p:nvPr>
        </p:nvSpPr>
        <p:spPr>
          <a:xfrm>
            <a:off x="852425" y="1826481"/>
            <a:ext cx="7550052" cy="4299682"/>
          </a:xfrm>
        </p:spPr>
        <p:txBody>
          <a:bodyPr/>
          <a:lstStyle/>
          <a:p>
            <a:pPr marL="0" indent="0">
              <a:buNone/>
            </a:pPr>
            <a:r>
              <a:rPr lang="de-DE" sz="2400" u="sng" dirty="0"/>
              <a:t>Was erwartet Sie hier?</a:t>
            </a:r>
          </a:p>
          <a:p>
            <a:pPr marL="0" indent="0">
              <a:buNone/>
            </a:pPr>
            <a:endParaRPr lang="de-DE" sz="2400" u="sng" dirty="0"/>
          </a:p>
          <a:p>
            <a:pPr marL="0" indent="0">
              <a:buNone/>
            </a:pPr>
            <a:r>
              <a:rPr lang="de-DE" sz="2200" dirty="0"/>
              <a:t>In zwei Seminaren werden Sie viel über Literatur erfahren, viel lesen und diskutieren – über transnationale Phänomene in der Literatur, über Gedächtniskultur und Erinnerung, über Diversität und Differenz, über Unterschiede und Gemeinsamkeiten zwischen Epochen und Kulturen. </a:t>
            </a:r>
          </a:p>
          <a:p>
            <a:pPr marL="0" indent="0">
              <a:buNone/>
            </a:pPr>
            <a:endParaRPr lang="de-DE" sz="2200" dirty="0"/>
          </a:p>
          <a:p>
            <a:pPr marL="0" indent="0">
              <a:buNone/>
            </a:pPr>
            <a:r>
              <a:rPr lang="de-DE" sz="2200" dirty="0"/>
              <a:t>Sollte es keine Vorlesung im Angebot geben, wenden Sie sich bitte wegen einer Ersatzleistung an uns.</a:t>
            </a:r>
          </a:p>
          <a:p>
            <a:pPr marL="0" indent="0">
              <a:buNone/>
            </a:pPr>
            <a:endParaRPr lang="de-DE" sz="2200" dirty="0"/>
          </a:p>
        </p:txBody>
      </p:sp>
    </p:spTree>
    <p:extLst>
      <p:ext uri="{BB962C8B-B14F-4D97-AF65-F5344CB8AC3E}">
        <p14:creationId xmlns:p14="http://schemas.microsoft.com/office/powerpoint/2010/main" val="86884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rcRect l="-17826" r="-17826"/>
          <a:stretch>
            <a:fillRect/>
          </a:stretch>
        </p:blipFill>
        <p:spPr>
          <a:xfrm>
            <a:off x="-722086" y="711199"/>
            <a:ext cx="10473461" cy="5760000"/>
          </a:xfrm>
        </p:spPr>
      </p:pic>
    </p:spTree>
    <p:extLst>
      <p:ext uri="{BB962C8B-B14F-4D97-AF65-F5344CB8AC3E}">
        <p14:creationId xmlns:p14="http://schemas.microsoft.com/office/powerpoint/2010/main" val="223677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Modul 7 (Pflicht)</a:t>
            </a:r>
            <a:br>
              <a:rPr lang="de-DE" sz="2800" dirty="0"/>
            </a:br>
            <a:r>
              <a:rPr lang="de-DE" sz="2800" dirty="0"/>
              <a:t>Interdisziplinäre Perspektiven</a:t>
            </a:r>
          </a:p>
        </p:txBody>
      </p:sp>
      <p:sp>
        <p:nvSpPr>
          <p:cNvPr id="3" name="Inhaltsplatzhalter 2"/>
          <p:cNvSpPr>
            <a:spLocks noGrp="1"/>
          </p:cNvSpPr>
          <p:nvPr>
            <p:ph idx="1"/>
          </p:nvPr>
        </p:nvSpPr>
        <p:spPr>
          <a:xfrm>
            <a:off x="695856" y="1861271"/>
            <a:ext cx="7619639" cy="4264892"/>
          </a:xfrm>
        </p:spPr>
        <p:txBody>
          <a:bodyPr>
            <a:normAutofit/>
          </a:bodyPr>
          <a:lstStyle/>
          <a:p>
            <a:pPr marL="0" indent="0">
              <a:buNone/>
            </a:pPr>
            <a:endParaRPr lang="de-DE" sz="2400" b="1" dirty="0"/>
          </a:p>
          <a:p>
            <a:pPr marL="0" indent="0">
              <a:buNone/>
            </a:pPr>
            <a:r>
              <a:rPr lang="de-DE" sz="2400" u="sng" dirty="0"/>
              <a:t>Was erwartet Sie hier?</a:t>
            </a:r>
          </a:p>
          <a:p>
            <a:pPr marL="0" indent="0">
              <a:buNone/>
            </a:pPr>
            <a:endParaRPr lang="de-DE" sz="2400" u="sng" dirty="0"/>
          </a:p>
          <a:p>
            <a:pPr marL="0" indent="0">
              <a:buNone/>
            </a:pPr>
            <a:r>
              <a:rPr lang="de-DE" sz="2200" dirty="0"/>
              <a:t>Hier können Sie entweder das Angebot aus unserem Institut nutzen – oder aber das der ganzen Humboldt-Universität. Allerdings nur sofern es im weiteren Sinne mit Ost- und Mitteleuropa verbunden ist: Suchen Sie sich also spannende (und passende) Themen aus der Kunst- und Bildgeschichte, der Europäischen Ethnologie, den Gender Studies, der Geschichts- und Politikwissenschaft u.v.m. </a:t>
            </a:r>
          </a:p>
          <a:p>
            <a:pPr marL="0" indent="0">
              <a:buNone/>
            </a:pPr>
            <a:endParaRPr lang="de-DE" sz="2000" b="1" dirty="0"/>
          </a:p>
        </p:txBody>
      </p:sp>
    </p:spTree>
    <p:extLst>
      <p:ext uri="{BB962C8B-B14F-4D97-AF65-F5344CB8AC3E}">
        <p14:creationId xmlns:p14="http://schemas.microsoft.com/office/powerpoint/2010/main" val="111748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B8FCBD5-191C-D54A-8E87-9322CD53997D}"/>
              </a:ext>
            </a:extLst>
          </p:cNvPr>
          <p:cNvPicPr>
            <a:picLocks noChangeAspect="1"/>
          </p:cNvPicPr>
          <p:nvPr/>
        </p:nvPicPr>
        <p:blipFill>
          <a:blip r:embed="rId2"/>
          <a:stretch>
            <a:fillRect/>
          </a:stretch>
        </p:blipFill>
        <p:spPr>
          <a:xfrm>
            <a:off x="0" y="1489567"/>
            <a:ext cx="9144000" cy="4686387"/>
          </a:xfrm>
          <a:prstGeom prst="rect">
            <a:avLst/>
          </a:prstGeom>
        </p:spPr>
      </p:pic>
      <p:sp>
        <p:nvSpPr>
          <p:cNvPr id="7" name="Textfeld 6">
            <a:extLst>
              <a:ext uri="{FF2B5EF4-FFF2-40B4-BE49-F238E27FC236}">
                <a16:creationId xmlns:a16="http://schemas.microsoft.com/office/drawing/2014/main" id="{84676406-F1AB-B548-B05B-114CE14E1C28}"/>
              </a:ext>
            </a:extLst>
          </p:cNvPr>
          <p:cNvSpPr txBox="1"/>
          <p:nvPr/>
        </p:nvSpPr>
        <p:spPr>
          <a:xfrm>
            <a:off x="617517" y="308759"/>
            <a:ext cx="4776885" cy="523220"/>
          </a:xfrm>
          <a:prstGeom prst="rect">
            <a:avLst/>
          </a:prstGeom>
          <a:noFill/>
        </p:spPr>
        <p:txBody>
          <a:bodyPr wrap="none" rtlCol="0">
            <a:spAutoFit/>
          </a:bodyPr>
          <a:lstStyle/>
          <a:p>
            <a:r>
              <a:rPr lang="de-DE" sz="2800" dirty="0"/>
              <a:t>RINGVORLESUNG im </a:t>
            </a:r>
            <a:r>
              <a:rPr lang="de-DE" sz="2800" dirty="0" err="1"/>
              <a:t>SoSe</a:t>
            </a:r>
            <a:r>
              <a:rPr lang="de-DE" sz="2800" dirty="0"/>
              <a:t> 2022</a:t>
            </a:r>
          </a:p>
        </p:txBody>
      </p:sp>
    </p:spTree>
    <p:extLst>
      <p:ext uri="{BB962C8B-B14F-4D97-AF65-F5344CB8AC3E}">
        <p14:creationId xmlns:p14="http://schemas.microsoft.com/office/powerpoint/2010/main" val="1097720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56EC1-4051-7040-B14E-40215BAC655D}"/>
              </a:ext>
            </a:extLst>
          </p:cNvPr>
          <p:cNvSpPr>
            <a:spLocks noGrp="1"/>
          </p:cNvSpPr>
          <p:nvPr>
            <p:ph type="title"/>
          </p:nvPr>
        </p:nvSpPr>
        <p:spPr/>
        <p:txBody>
          <a:bodyPr>
            <a:normAutofit fontScale="90000"/>
          </a:bodyPr>
          <a:lstStyle/>
          <a:p>
            <a:r>
              <a:rPr lang="de-DE" dirty="0"/>
              <a:t> </a:t>
            </a:r>
            <a:r>
              <a:rPr lang="de-DE" sz="3100" dirty="0"/>
              <a:t>Modul 8 (Pflicht)</a:t>
            </a:r>
            <a:br>
              <a:rPr lang="de-DE" sz="3100" dirty="0"/>
            </a:br>
            <a:r>
              <a:rPr lang="de-DE" sz="3100" dirty="0"/>
              <a:t>Literatur und Medien</a:t>
            </a:r>
          </a:p>
        </p:txBody>
      </p:sp>
      <p:sp>
        <p:nvSpPr>
          <p:cNvPr id="3" name="Inhaltsplatzhalter 2">
            <a:extLst>
              <a:ext uri="{FF2B5EF4-FFF2-40B4-BE49-F238E27FC236}">
                <a16:creationId xmlns:a16="http://schemas.microsoft.com/office/drawing/2014/main" id="{C31D4A4E-BD06-7D40-B848-E3AF35D76C0A}"/>
              </a:ext>
            </a:extLst>
          </p:cNvPr>
          <p:cNvSpPr>
            <a:spLocks noGrp="1"/>
          </p:cNvSpPr>
          <p:nvPr>
            <p:ph idx="1"/>
          </p:nvPr>
        </p:nvSpPr>
        <p:spPr>
          <a:xfrm>
            <a:off x="904615" y="1843876"/>
            <a:ext cx="7097744" cy="4644479"/>
          </a:xfrm>
        </p:spPr>
        <p:txBody>
          <a:bodyPr>
            <a:normAutofit/>
          </a:bodyPr>
          <a:lstStyle/>
          <a:p>
            <a:pPr marL="0" indent="0">
              <a:buNone/>
            </a:pPr>
            <a:endParaRPr lang="de-DE" sz="2500" dirty="0"/>
          </a:p>
          <a:p>
            <a:pPr marL="0" indent="0" algn="just">
              <a:buNone/>
            </a:pPr>
            <a:r>
              <a:rPr lang="de-DE" sz="2400" u="sng" dirty="0"/>
              <a:t>Was erwartet Sie?</a:t>
            </a:r>
          </a:p>
          <a:p>
            <a:pPr marL="0" indent="0" algn="just">
              <a:buNone/>
            </a:pPr>
            <a:endParaRPr lang="de-DE" sz="2400" u="sng" dirty="0"/>
          </a:p>
          <a:p>
            <a:pPr marL="0" indent="0">
              <a:spcBef>
                <a:spcPts val="0"/>
              </a:spcBef>
              <a:buNone/>
            </a:pPr>
            <a:r>
              <a:rPr lang="de-DE" sz="2200" dirty="0"/>
              <a:t>In zwei Seminaren werden Sie sich u.a. mit intermedialen Wechselwirkungen beschäftigen, mit Medienarchäologie in Mittel- und Osteuropa, Medienwechseln wie der Literaturverfilmung, mit den Besonderheiten des Comic oder dem Medium „Schrift“. </a:t>
            </a:r>
          </a:p>
          <a:p>
            <a:pPr marL="0" indent="0">
              <a:spcBef>
                <a:spcPts val="0"/>
              </a:spcBef>
              <a:buNone/>
            </a:pPr>
            <a:endParaRPr lang="de-DE" sz="2200" dirty="0"/>
          </a:p>
          <a:p>
            <a:pPr marL="0" indent="0">
              <a:spcBef>
                <a:spcPts val="0"/>
              </a:spcBef>
              <a:buNone/>
            </a:pPr>
            <a:r>
              <a:rPr lang="de-DE" sz="2200" dirty="0"/>
              <a:t>Sollte es keine Vorlesung im Angebot geben, wenden Sie sich bitte wegen einer Ersatzleistung an uns.</a:t>
            </a:r>
          </a:p>
        </p:txBody>
      </p:sp>
    </p:spTree>
    <p:extLst>
      <p:ext uri="{BB962C8B-B14F-4D97-AF65-F5344CB8AC3E}">
        <p14:creationId xmlns:p14="http://schemas.microsoft.com/office/powerpoint/2010/main" val="1934706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088"/>
            <a:ext cx="8229600" cy="1143000"/>
          </a:xfrm>
        </p:spPr>
        <p:txBody>
          <a:bodyPr>
            <a:normAutofit fontScale="90000"/>
          </a:bodyPr>
          <a:lstStyle/>
          <a:p>
            <a:pPr algn="l"/>
            <a:r>
              <a:rPr lang="de-DE" sz="3000" b="1" dirty="0" err="1"/>
              <a:t>www.novinki.de</a:t>
            </a:r>
            <a:br>
              <a:rPr lang="de-DE" sz="2800" dirty="0"/>
            </a:br>
            <a:r>
              <a:rPr lang="de-DE" sz="2800" dirty="0"/>
              <a:t>(Studierende und Dozierende geben als </a:t>
            </a:r>
            <a:r>
              <a:rPr lang="de-DE" sz="2800" dirty="0" err="1"/>
              <a:t>Literaturkritiker:innen</a:t>
            </a:r>
            <a:r>
              <a:rPr lang="de-DE" sz="2800" dirty="0"/>
              <a:t> Einblicke in aktuelle literarische und künstlerische Tendenzen in Osteuropa)</a:t>
            </a:r>
          </a:p>
        </p:txBody>
      </p:sp>
      <p:pic>
        <p:nvPicPr>
          <p:cNvPr id="7" name="Bild 6" descr="Bildschirmfoto 2020-09-28 um 12.07.49.png"/>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tretch>
            <a:fillRect/>
          </a:stretch>
        </p:blipFill>
        <p:spPr>
          <a:xfrm>
            <a:off x="3836500" y="2131565"/>
            <a:ext cx="1825598" cy="3023996"/>
          </a:xfrm>
          <a:prstGeom prst="rect">
            <a:avLst/>
          </a:prstGeom>
          <a:ln>
            <a:solidFill>
              <a:srgbClr val="000000"/>
            </a:solidFill>
          </a:ln>
        </p:spPr>
      </p:pic>
      <p:pic>
        <p:nvPicPr>
          <p:cNvPr id="9" name="Inhaltsplatzhalter 8" descr="Bildschirmfoto 2020-09-28 um 12.18.19.png"/>
          <p:cNvPicPr>
            <a:picLocks noGrp="1" noChangeAspect="1"/>
          </p:cNvPicPr>
          <p:nvPr>
            <p:ph idx="1"/>
          </p:nvPr>
        </p:nvPicPr>
        <p:blipFill rotWithShape="1">
          <a:blip r:embed="rId4" cstate="screen">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r="-172"/>
          <a:stretch/>
        </p:blipFill>
        <p:spPr>
          <a:xfrm>
            <a:off x="826916" y="2131565"/>
            <a:ext cx="2296712" cy="3023995"/>
          </a:xfrm>
          <a:ln>
            <a:solidFill>
              <a:srgbClr val="000000"/>
            </a:solidFill>
          </a:ln>
        </p:spPr>
      </p:pic>
      <p:pic>
        <p:nvPicPr>
          <p:cNvPr id="10" name="Bild 9" descr="Bildschirmfoto 2020-09-28 um 12.22.35.png"/>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tretch>
            <a:fillRect/>
          </a:stretch>
        </p:blipFill>
        <p:spPr>
          <a:xfrm>
            <a:off x="6400095" y="2131565"/>
            <a:ext cx="2061254" cy="3023995"/>
          </a:xfrm>
          <a:prstGeom prst="rect">
            <a:avLst/>
          </a:prstGeom>
          <a:ln>
            <a:solidFill>
              <a:srgbClr val="000000"/>
            </a:solidFill>
          </a:ln>
        </p:spPr>
      </p:pic>
    </p:spTree>
    <p:extLst>
      <p:ext uri="{BB962C8B-B14F-4D97-AF65-F5344CB8AC3E}">
        <p14:creationId xmlns:p14="http://schemas.microsoft.com/office/powerpoint/2010/main" val="53220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C0494C2-E2FD-F04B-931D-F065D2A5B7A7}"/>
              </a:ext>
            </a:extLst>
          </p:cNvPr>
          <p:cNvSpPr>
            <a:spLocks noGrp="1"/>
          </p:cNvSpPr>
          <p:nvPr>
            <p:ph type="title"/>
          </p:nvPr>
        </p:nvSpPr>
        <p:spPr>
          <a:xfrm>
            <a:off x="756138" y="174032"/>
            <a:ext cx="7631723" cy="1582868"/>
          </a:xfrm>
        </p:spPr>
        <p:txBody>
          <a:bodyPr anchor="ctr">
            <a:normAutofit/>
          </a:bodyPr>
          <a:lstStyle/>
          <a:p>
            <a:r>
              <a:rPr lang="de-DE" sz="2800" dirty="0"/>
              <a:t>Literatur- und Kulturwissenschaft am                Institut für Slawistik und </a:t>
            </a:r>
            <a:r>
              <a:rPr lang="de-DE" sz="2800" dirty="0" err="1"/>
              <a:t>Hungarologie</a:t>
            </a:r>
            <a:endParaRPr lang="de-DE" sz="2800" dirty="0"/>
          </a:p>
        </p:txBody>
      </p:sp>
      <p:graphicFrame>
        <p:nvGraphicFramePr>
          <p:cNvPr id="5" name="Tabelle 4">
            <a:extLst>
              <a:ext uri="{FF2B5EF4-FFF2-40B4-BE49-F238E27FC236}">
                <a16:creationId xmlns:a16="http://schemas.microsoft.com/office/drawing/2014/main" id="{25A4E5A8-3B14-D742-879D-90E48289FDE6}"/>
              </a:ext>
            </a:extLst>
          </p:cNvPr>
          <p:cNvGraphicFramePr>
            <a:graphicFrameLocks noGrp="1"/>
          </p:cNvGraphicFramePr>
          <p:nvPr>
            <p:extLst>
              <p:ext uri="{D42A27DB-BD31-4B8C-83A1-F6EECF244321}">
                <p14:modId xmlns:p14="http://schemas.microsoft.com/office/powerpoint/2010/main" val="1074586507"/>
              </p:ext>
            </p:extLst>
          </p:nvPr>
        </p:nvGraphicFramePr>
        <p:xfrm>
          <a:off x="191361" y="2088961"/>
          <a:ext cx="8802595" cy="3755777"/>
        </p:xfrm>
        <a:graphic>
          <a:graphicData uri="http://schemas.openxmlformats.org/drawingml/2006/table">
            <a:tbl>
              <a:tblPr firstRow="1" bandRow="1">
                <a:tableStyleId>{8799B23B-EC83-4686-B30A-512413B5E67A}</a:tableStyleId>
              </a:tblPr>
              <a:tblGrid>
                <a:gridCol w="2361305">
                  <a:extLst>
                    <a:ext uri="{9D8B030D-6E8A-4147-A177-3AD203B41FA5}">
                      <a16:colId xmlns:a16="http://schemas.microsoft.com/office/drawing/2014/main" val="4226983426"/>
                    </a:ext>
                  </a:extLst>
                </a:gridCol>
                <a:gridCol w="2301980">
                  <a:extLst>
                    <a:ext uri="{9D8B030D-6E8A-4147-A177-3AD203B41FA5}">
                      <a16:colId xmlns:a16="http://schemas.microsoft.com/office/drawing/2014/main" val="3670376775"/>
                    </a:ext>
                  </a:extLst>
                </a:gridCol>
                <a:gridCol w="1964756">
                  <a:extLst>
                    <a:ext uri="{9D8B030D-6E8A-4147-A177-3AD203B41FA5}">
                      <a16:colId xmlns:a16="http://schemas.microsoft.com/office/drawing/2014/main" val="925280846"/>
                    </a:ext>
                  </a:extLst>
                </a:gridCol>
                <a:gridCol w="2174554">
                  <a:extLst>
                    <a:ext uri="{9D8B030D-6E8A-4147-A177-3AD203B41FA5}">
                      <a16:colId xmlns:a16="http://schemas.microsoft.com/office/drawing/2014/main" val="20003"/>
                    </a:ext>
                  </a:extLst>
                </a:gridCol>
              </a:tblGrid>
              <a:tr h="3755777">
                <a:tc>
                  <a:txBody>
                    <a:bodyPr/>
                    <a:lstStyle/>
                    <a:p>
                      <a:r>
                        <a:rPr lang="de-DE" sz="1900" dirty="0">
                          <a:solidFill>
                            <a:schemeClr val="tx1">
                              <a:lumMod val="75000"/>
                              <a:lumOff val="25000"/>
                            </a:schemeClr>
                          </a:solidFill>
                        </a:rPr>
                        <a:t>Russisch und Ostslawische Literaturen und Kulturen</a:t>
                      </a:r>
                    </a:p>
                    <a:p>
                      <a:endParaRPr lang="de-DE" sz="1900" dirty="0">
                        <a:solidFill>
                          <a:schemeClr val="tx1">
                            <a:lumMod val="75000"/>
                            <a:lumOff val="25000"/>
                          </a:schemeClr>
                        </a:solidFill>
                      </a:endParaRPr>
                    </a:p>
                    <a:p>
                      <a:endParaRPr lang="de-DE" sz="1900" dirty="0">
                        <a:solidFill>
                          <a:schemeClr val="tx1">
                            <a:lumMod val="75000"/>
                            <a:lumOff val="25000"/>
                          </a:schemeClr>
                        </a:solidFill>
                      </a:endParaRPr>
                    </a:p>
                    <a:p>
                      <a:r>
                        <a:rPr lang="de-DE" sz="1600" b="0" dirty="0">
                          <a:solidFill>
                            <a:schemeClr val="tx1">
                              <a:lumMod val="75000"/>
                              <a:lumOff val="25000"/>
                            </a:schemeClr>
                          </a:solidFill>
                        </a:rPr>
                        <a:t>Prof. Susanne Frank</a:t>
                      </a:r>
                    </a:p>
                    <a:p>
                      <a:r>
                        <a:rPr lang="de-DE" sz="1600" b="0" dirty="0">
                          <a:solidFill>
                            <a:schemeClr val="tx1">
                              <a:lumMod val="75000"/>
                              <a:lumOff val="25000"/>
                            </a:schemeClr>
                          </a:solidFill>
                        </a:rPr>
                        <a:t>Dr. Gudrun </a:t>
                      </a:r>
                      <a:r>
                        <a:rPr lang="de-DE" sz="1600" b="0" dirty="0" err="1">
                          <a:solidFill>
                            <a:schemeClr val="tx1">
                              <a:lumMod val="75000"/>
                              <a:lumOff val="25000"/>
                            </a:schemeClr>
                          </a:solidFill>
                        </a:rPr>
                        <a:t>Jerschow</a:t>
                      </a:r>
                      <a:endParaRPr lang="de-DE" sz="1600" b="0" dirty="0">
                        <a:solidFill>
                          <a:schemeClr val="tx1">
                            <a:lumMod val="75000"/>
                            <a:lumOff val="25000"/>
                          </a:schemeClr>
                        </a:solidFill>
                      </a:endParaRPr>
                    </a:p>
                    <a:p>
                      <a:r>
                        <a:rPr lang="de-DE" sz="1600" b="0" dirty="0">
                          <a:solidFill>
                            <a:schemeClr val="tx1">
                              <a:lumMod val="75000"/>
                              <a:lumOff val="25000"/>
                            </a:schemeClr>
                          </a:solidFill>
                        </a:rPr>
                        <a:t>Dr. Barbara Wurm</a:t>
                      </a:r>
                    </a:p>
                    <a:p>
                      <a:r>
                        <a:rPr lang="de-DE" sz="1600" b="0" dirty="0">
                          <a:solidFill>
                            <a:schemeClr val="tx1">
                              <a:lumMod val="75000"/>
                              <a:lumOff val="25000"/>
                            </a:schemeClr>
                          </a:solidFill>
                        </a:rPr>
                        <a:t>Natalia </a:t>
                      </a:r>
                      <a:r>
                        <a:rPr lang="de-DE" sz="1600" b="0" dirty="0" err="1">
                          <a:solidFill>
                            <a:schemeClr val="tx1">
                              <a:lumMod val="75000"/>
                              <a:lumOff val="25000"/>
                            </a:schemeClr>
                          </a:solidFill>
                        </a:rPr>
                        <a:t>Grinina</a:t>
                      </a:r>
                      <a:r>
                        <a:rPr lang="de-DE" sz="1600" b="0" dirty="0">
                          <a:solidFill>
                            <a:schemeClr val="tx1">
                              <a:lumMod val="75000"/>
                              <a:lumOff val="25000"/>
                            </a:schemeClr>
                          </a:solidFill>
                        </a:rPr>
                        <a:t>, M.A.</a:t>
                      </a:r>
                    </a:p>
                    <a:p>
                      <a:r>
                        <a:rPr lang="de-DE" sz="1600" b="0" dirty="0">
                          <a:solidFill>
                            <a:schemeClr val="tx1">
                              <a:lumMod val="75000"/>
                              <a:lumOff val="25000"/>
                            </a:schemeClr>
                          </a:solidFill>
                        </a:rPr>
                        <a:t>Elisabeth </a:t>
                      </a:r>
                      <a:r>
                        <a:rPr lang="de-DE" sz="1600" b="0" dirty="0" err="1">
                          <a:solidFill>
                            <a:schemeClr val="tx1">
                              <a:lumMod val="75000"/>
                              <a:lumOff val="25000"/>
                            </a:schemeClr>
                          </a:solidFill>
                        </a:rPr>
                        <a:t>Landenberger</a:t>
                      </a:r>
                      <a:endParaRPr lang="de-DE" sz="1600" b="0" dirty="0">
                        <a:solidFill>
                          <a:schemeClr val="tx1">
                            <a:lumMod val="75000"/>
                            <a:lumOff val="25000"/>
                          </a:schemeClr>
                        </a:solidFill>
                      </a:endParaRPr>
                    </a:p>
                    <a:p>
                      <a:endParaRPr lang="de-DE" sz="1900" dirty="0">
                        <a:solidFill>
                          <a:schemeClr val="tx1">
                            <a:lumMod val="75000"/>
                            <a:lumOff val="25000"/>
                          </a:schemeClr>
                        </a:solidFill>
                      </a:endParaRPr>
                    </a:p>
                  </a:txBody>
                  <a:tcPr marL="238731" marR="143239" marT="143239" marB="143239"/>
                </a:tc>
                <a:tc>
                  <a:txBody>
                    <a:bodyPr/>
                    <a:lstStyle/>
                    <a:p>
                      <a:r>
                        <a:rPr lang="de-DE" sz="1900" dirty="0">
                          <a:solidFill>
                            <a:schemeClr val="tx1">
                              <a:lumMod val="75000"/>
                              <a:lumOff val="25000"/>
                            </a:schemeClr>
                          </a:solidFill>
                        </a:rPr>
                        <a:t>Westslawische Literaturen</a:t>
                      </a:r>
                      <a:r>
                        <a:rPr lang="de-DE" sz="1900" baseline="0" dirty="0">
                          <a:solidFill>
                            <a:schemeClr val="tx1">
                              <a:lumMod val="75000"/>
                              <a:lumOff val="25000"/>
                            </a:schemeClr>
                          </a:solidFill>
                        </a:rPr>
                        <a:t> und Kulturen </a:t>
                      </a:r>
                    </a:p>
                    <a:p>
                      <a:r>
                        <a:rPr lang="de-DE" sz="1900" baseline="0" dirty="0">
                          <a:solidFill>
                            <a:schemeClr val="tx1">
                              <a:lumMod val="75000"/>
                              <a:lumOff val="25000"/>
                            </a:schemeClr>
                          </a:solidFill>
                        </a:rPr>
                        <a:t>(</a:t>
                      </a:r>
                      <a:r>
                        <a:rPr lang="de-DE" sz="1900" dirty="0">
                          <a:solidFill>
                            <a:schemeClr val="tx1">
                              <a:lumMod val="75000"/>
                              <a:lumOff val="25000"/>
                            </a:schemeClr>
                          </a:solidFill>
                        </a:rPr>
                        <a:t>PL, CZ,</a:t>
                      </a:r>
                      <a:r>
                        <a:rPr lang="de-DE" sz="1900" baseline="0" dirty="0">
                          <a:solidFill>
                            <a:schemeClr val="tx1">
                              <a:lumMod val="75000"/>
                              <a:lumOff val="25000"/>
                            </a:schemeClr>
                          </a:solidFill>
                        </a:rPr>
                        <a:t> </a:t>
                      </a:r>
                      <a:r>
                        <a:rPr lang="de-DE" sz="1900" dirty="0">
                          <a:solidFill>
                            <a:schemeClr val="tx1">
                              <a:lumMod val="75000"/>
                              <a:lumOff val="25000"/>
                            </a:schemeClr>
                          </a:solidFill>
                        </a:rPr>
                        <a:t>SK)</a:t>
                      </a:r>
                    </a:p>
                    <a:p>
                      <a:endParaRPr lang="de-DE" sz="1900" dirty="0">
                        <a:solidFill>
                          <a:schemeClr val="tx1">
                            <a:lumMod val="75000"/>
                            <a:lumOff val="25000"/>
                          </a:schemeClr>
                        </a:solidFill>
                      </a:endParaRPr>
                    </a:p>
                    <a:p>
                      <a:endParaRPr lang="de-DE" sz="1600" b="0" dirty="0">
                        <a:solidFill>
                          <a:schemeClr val="tx1">
                            <a:lumMod val="75000"/>
                            <a:lumOff val="25000"/>
                          </a:schemeClr>
                        </a:solidFill>
                      </a:endParaRPr>
                    </a:p>
                    <a:p>
                      <a:r>
                        <a:rPr lang="de-DE" sz="1600" b="0" dirty="0">
                          <a:solidFill>
                            <a:schemeClr val="tx1">
                              <a:lumMod val="75000"/>
                              <a:lumOff val="25000"/>
                            </a:schemeClr>
                          </a:solidFill>
                        </a:rPr>
                        <a:t>Prof. Alfrun Kliems</a:t>
                      </a:r>
                    </a:p>
                    <a:p>
                      <a:r>
                        <a:rPr lang="de-DE" sz="1600" b="0" dirty="0">
                          <a:solidFill>
                            <a:schemeClr val="tx1">
                              <a:lumMod val="75000"/>
                              <a:lumOff val="25000"/>
                            </a:schemeClr>
                          </a:solidFill>
                        </a:rPr>
                        <a:t>Dr. Manuel </a:t>
                      </a:r>
                      <a:r>
                        <a:rPr lang="de-DE" sz="1600" b="0" dirty="0" err="1">
                          <a:solidFill>
                            <a:schemeClr val="tx1">
                              <a:lumMod val="75000"/>
                              <a:lumOff val="25000"/>
                            </a:schemeClr>
                          </a:solidFill>
                        </a:rPr>
                        <a:t>Ghilarducci</a:t>
                      </a:r>
                      <a:endParaRPr lang="de-DE" sz="1600" b="0" dirty="0">
                        <a:solidFill>
                          <a:schemeClr val="tx1">
                            <a:lumMod val="75000"/>
                            <a:lumOff val="25000"/>
                          </a:schemeClr>
                        </a:solidFill>
                      </a:endParaRPr>
                    </a:p>
                    <a:p>
                      <a:r>
                        <a:rPr lang="de-DE" sz="1600" b="0" dirty="0">
                          <a:solidFill>
                            <a:schemeClr val="tx1">
                              <a:lumMod val="75000"/>
                              <a:lumOff val="25000"/>
                            </a:schemeClr>
                          </a:solidFill>
                        </a:rPr>
                        <a:t>Dr. Zornitza </a:t>
                      </a:r>
                      <a:r>
                        <a:rPr lang="de-DE" sz="1600" b="0" dirty="0" err="1">
                          <a:solidFill>
                            <a:schemeClr val="tx1">
                              <a:lumMod val="75000"/>
                              <a:lumOff val="25000"/>
                            </a:schemeClr>
                          </a:solidFill>
                        </a:rPr>
                        <a:t>Kazalarska</a:t>
                      </a:r>
                      <a:endParaRPr lang="de-DE" sz="1600" b="0" dirty="0">
                        <a:solidFill>
                          <a:schemeClr val="tx1">
                            <a:lumMod val="75000"/>
                            <a:lumOff val="25000"/>
                          </a:schemeClr>
                        </a:solidFill>
                      </a:endParaRPr>
                    </a:p>
                    <a:p>
                      <a:endParaRPr lang="de-DE" sz="1900" b="0" dirty="0">
                        <a:solidFill>
                          <a:schemeClr val="tx1">
                            <a:lumMod val="75000"/>
                            <a:lumOff val="25000"/>
                          </a:schemeClr>
                        </a:solidFill>
                      </a:endParaRPr>
                    </a:p>
                  </a:txBody>
                  <a:tcPr marL="238731" marR="143239" marT="143239" marB="143239"/>
                </a:tc>
                <a:tc>
                  <a:txBody>
                    <a:bodyPr/>
                    <a:lstStyle/>
                    <a:p>
                      <a:r>
                        <a:rPr lang="de-DE" sz="1900" dirty="0">
                          <a:solidFill>
                            <a:schemeClr val="tx1">
                              <a:lumMod val="75000"/>
                              <a:lumOff val="25000"/>
                            </a:schemeClr>
                          </a:solidFill>
                        </a:rPr>
                        <a:t>Südslawische Sprachen und Literaturen (BKMS)</a:t>
                      </a:r>
                    </a:p>
                    <a:p>
                      <a:endParaRPr lang="de-DE" sz="1900" dirty="0">
                        <a:solidFill>
                          <a:schemeClr val="tx1">
                            <a:lumMod val="75000"/>
                            <a:lumOff val="25000"/>
                          </a:schemeClr>
                        </a:solidFill>
                      </a:endParaRPr>
                    </a:p>
                    <a:p>
                      <a:endParaRPr lang="de-DE" sz="1900" dirty="0">
                        <a:solidFill>
                          <a:schemeClr val="tx1">
                            <a:lumMod val="75000"/>
                            <a:lumOff val="25000"/>
                          </a:schemeClr>
                        </a:solidFill>
                      </a:endParaRPr>
                    </a:p>
                    <a:p>
                      <a:r>
                        <a:rPr lang="de-DE" sz="1600" b="0" dirty="0">
                          <a:solidFill>
                            <a:schemeClr val="tx1">
                              <a:lumMod val="75000"/>
                              <a:lumOff val="25000"/>
                            </a:schemeClr>
                          </a:solidFill>
                        </a:rPr>
                        <a:t>Prof. Christian Voß</a:t>
                      </a:r>
                    </a:p>
                    <a:p>
                      <a:r>
                        <a:rPr lang="de-DE" sz="1600" b="0" dirty="0">
                          <a:solidFill>
                            <a:schemeClr val="tx1">
                              <a:lumMod val="75000"/>
                              <a:lumOff val="25000"/>
                            </a:schemeClr>
                          </a:solidFill>
                        </a:rPr>
                        <a:t>Dr. Vesna </a:t>
                      </a:r>
                      <a:r>
                        <a:rPr lang="de-DE" sz="1600" b="0" dirty="0" err="1">
                          <a:solidFill>
                            <a:schemeClr val="tx1">
                              <a:lumMod val="75000"/>
                              <a:lumOff val="25000"/>
                            </a:schemeClr>
                          </a:solidFill>
                        </a:rPr>
                        <a:t>Cidilko</a:t>
                      </a:r>
                      <a:endParaRPr lang="de-DE" sz="1600" b="0" dirty="0">
                        <a:solidFill>
                          <a:schemeClr val="tx1">
                            <a:lumMod val="75000"/>
                            <a:lumOff val="25000"/>
                          </a:schemeClr>
                        </a:solidFill>
                      </a:endParaRPr>
                    </a:p>
                  </a:txBody>
                  <a:tcPr marL="238731" marR="143239" marT="143239" marB="143239"/>
                </a:tc>
                <a:tc>
                  <a:txBody>
                    <a:bodyPr/>
                    <a:lstStyle/>
                    <a:p>
                      <a:r>
                        <a:rPr lang="de-DE" sz="1900" b="1" dirty="0">
                          <a:solidFill>
                            <a:schemeClr val="tx1">
                              <a:lumMod val="75000"/>
                              <a:lumOff val="25000"/>
                            </a:schemeClr>
                          </a:solidFill>
                        </a:rPr>
                        <a:t>Ungarische Literatur und Kultur</a:t>
                      </a:r>
                    </a:p>
                    <a:p>
                      <a:endParaRPr lang="de-DE" sz="1900" b="0" dirty="0">
                        <a:solidFill>
                          <a:schemeClr val="tx1">
                            <a:lumMod val="75000"/>
                            <a:lumOff val="25000"/>
                          </a:schemeClr>
                        </a:solidFill>
                      </a:endParaRPr>
                    </a:p>
                    <a:p>
                      <a:endParaRPr lang="de-DE" sz="1900" b="0" dirty="0">
                        <a:solidFill>
                          <a:schemeClr val="tx1">
                            <a:lumMod val="75000"/>
                            <a:lumOff val="25000"/>
                          </a:schemeClr>
                        </a:solidFill>
                      </a:endParaRPr>
                    </a:p>
                    <a:p>
                      <a:endParaRPr lang="de-DE" sz="1900" b="0" dirty="0">
                        <a:solidFill>
                          <a:schemeClr val="tx1">
                            <a:lumMod val="75000"/>
                            <a:lumOff val="25000"/>
                          </a:schemeClr>
                        </a:solidFill>
                      </a:endParaRPr>
                    </a:p>
                    <a:p>
                      <a:r>
                        <a:rPr lang="de-DE" sz="1600" b="0" dirty="0">
                          <a:solidFill>
                            <a:schemeClr val="tx1">
                              <a:lumMod val="75000"/>
                              <a:lumOff val="25000"/>
                            </a:schemeClr>
                          </a:solidFill>
                        </a:rPr>
                        <a:t>Prof. </a:t>
                      </a:r>
                      <a:r>
                        <a:rPr lang="de-DE" sz="1600" b="0" dirty="0" err="1">
                          <a:solidFill>
                            <a:schemeClr val="tx1">
                              <a:lumMod val="75000"/>
                              <a:lumOff val="25000"/>
                            </a:schemeClr>
                          </a:solidFill>
                        </a:rPr>
                        <a:t>Csongor</a:t>
                      </a:r>
                      <a:r>
                        <a:rPr lang="de-DE" sz="1600" b="0" dirty="0">
                          <a:solidFill>
                            <a:schemeClr val="tx1">
                              <a:lumMod val="75000"/>
                              <a:lumOff val="25000"/>
                            </a:schemeClr>
                          </a:solidFill>
                        </a:rPr>
                        <a:t> </a:t>
                      </a:r>
                      <a:r>
                        <a:rPr lang="de-DE" sz="1600" b="0" dirty="0" err="1">
                          <a:solidFill>
                            <a:schemeClr val="tx1">
                              <a:lumMod val="75000"/>
                              <a:lumOff val="25000"/>
                            </a:schemeClr>
                          </a:solidFill>
                        </a:rPr>
                        <a:t>Lőrincz</a:t>
                      </a:r>
                      <a:endParaRPr lang="de-DE" sz="1600" b="0" dirty="0">
                        <a:solidFill>
                          <a:schemeClr val="tx1">
                            <a:lumMod val="75000"/>
                            <a:lumOff val="25000"/>
                          </a:schemeClr>
                        </a:solidFill>
                      </a:endParaRPr>
                    </a:p>
                    <a:p>
                      <a:r>
                        <a:rPr lang="de-DE" sz="1600" b="0" dirty="0">
                          <a:solidFill>
                            <a:schemeClr val="tx1">
                              <a:lumMod val="75000"/>
                              <a:lumOff val="25000"/>
                            </a:schemeClr>
                          </a:solidFill>
                        </a:rPr>
                        <a:t>Dr.</a:t>
                      </a:r>
                      <a:r>
                        <a:rPr lang="de-DE" sz="1600" b="0" baseline="0" dirty="0">
                          <a:solidFill>
                            <a:schemeClr val="tx1">
                              <a:lumMod val="75000"/>
                              <a:lumOff val="25000"/>
                            </a:schemeClr>
                          </a:solidFill>
                        </a:rPr>
                        <a:t> </a:t>
                      </a:r>
                      <a:r>
                        <a:rPr lang="de-DE" sz="1600" b="0" baseline="0" dirty="0" err="1">
                          <a:solidFill>
                            <a:schemeClr val="tx1">
                              <a:lumMod val="75000"/>
                              <a:lumOff val="25000"/>
                            </a:schemeClr>
                          </a:solidFill>
                        </a:rPr>
                        <a:t>Hajnalka</a:t>
                      </a:r>
                      <a:r>
                        <a:rPr lang="de-DE" sz="1600" b="0" baseline="0" dirty="0">
                          <a:solidFill>
                            <a:schemeClr val="tx1">
                              <a:lumMod val="75000"/>
                              <a:lumOff val="25000"/>
                            </a:schemeClr>
                          </a:solidFill>
                        </a:rPr>
                        <a:t> </a:t>
                      </a:r>
                      <a:r>
                        <a:rPr lang="de-DE" sz="1600" b="0" baseline="0" dirty="0" err="1">
                          <a:solidFill>
                            <a:schemeClr val="tx1">
                              <a:lumMod val="75000"/>
                              <a:lumOff val="25000"/>
                            </a:schemeClr>
                          </a:solidFill>
                        </a:rPr>
                        <a:t>Halász</a:t>
                      </a:r>
                      <a:endParaRPr lang="de-DE" sz="1600" b="0" dirty="0">
                        <a:solidFill>
                          <a:schemeClr val="tx1">
                            <a:lumMod val="75000"/>
                            <a:lumOff val="25000"/>
                          </a:schemeClr>
                        </a:solidFill>
                      </a:endParaRPr>
                    </a:p>
                  </a:txBody>
                  <a:tcPr marL="238731" marR="143239" marT="143239" marB="143239"/>
                </a:tc>
                <a:extLst>
                  <a:ext uri="{0D108BD9-81ED-4DB2-BD59-A6C34878D82A}">
                    <a16:rowId xmlns:a16="http://schemas.microsoft.com/office/drawing/2014/main" val="862221010"/>
                  </a:ext>
                </a:extLst>
              </a:tr>
            </a:tbl>
          </a:graphicData>
        </a:graphic>
      </p:graphicFrame>
    </p:spTree>
    <p:extLst>
      <p:ext uri="{BB962C8B-B14F-4D97-AF65-F5344CB8AC3E}">
        <p14:creationId xmlns:p14="http://schemas.microsoft.com/office/powerpoint/2010/main" val="83044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BEBE96-FCFE-C548-8A55-429951A2FCDA}"/>
              </a:ext>
            </a:extLst>
          </p:cNvPr>
          <p:cNvPicPr>
            <a:picLocks noChangeAspect="1"/>
          </p:cNvPicPr>
          <p:nvPr/>
        </p:nvPicPr>
        <p:blipFill>
          <a:blip r:embed="rId2"/>
          <a:stretch>
            <a:fillRect/>
          </a:stretch>
        </p:blipFill>
        <p:spPr>
          <a:xfrm>
            <a:off x="0" y="134169"/>
            <a:ext cx="9144000" cy="4417961"/>
          </a:xfrm>
          <a:prstGeom prst="rect">
            <a:avLst/>
          </a:prstGeom>
        </p:spPr>
      </p:pic>
      <p:pic>
        <p:nvPicPr>
          <p:cNvPr id="7" name="Grafik 6">
            <a:extLst>
              <a:ext uri="{FF2B5EF4-FFF2-40B4-BE49-F238E27FC236}">
                <a16:creationId xmlns:a16="http://schemas.microsoft.com/office/drawing/2014/main" id="{6593BB50-42FC-B343-8D1E-C062CF651D34}"/>
              </a:ext>
            </a:extLst>
          </p:cNvPr>
          <p:cNvPicPr>
            <a:picLocks noChangeAspect="1"/>
          </p:cNvPicPr>
          <p:nvPr/>
        </p:nvPicPr>
        <p:blipFill>
          <a:blip r:embed="rId3"/>
          <a:stretch>
            <a:fillRect/>
          </a:stretch>
        </p:blipFill>
        <p:spPr>
          <a:xfrm>
            <a:off x="0" y="4552130"/>
            <a:ext cx="9144000" cy="1810883"/>
          </a:xfrm>
          <a:prstGeom prst="rect">
            <a:avLst/>
          </a:prstGeom>
        </p:spPr>
      </p:pic>
    </p:spTree>
    <p:extLst>
      <p:ext uri="{BB962C8B-B14F-4D97-AF65-F5344CB8AC3E}">
        <p14:creationId xmlns:p14="http://schemas.microsoft.com/office/powerpoint/2010/main" val="2462670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Bildschirmfoto 2020-10-08 um 12.02.11.png"/>
          <p:cNvPicPr>
            <a:picLocks noGrp="1" noChangeAspect="1"/>
          </p:cNvPicPr>
          <p:nvPr>
            <p:ph idx="1"/>
          </p:nvPr>
        </p:nvPicPr>
        <p:blipFill>
          <a:blip r:embed="rId2" cstate="screen">
            <a:extLst>
              <a:ext uri="{28A0092B-C50C-407E-A947-70E740481C1C}">
                <a14:useLocalDpi xmlns:a14="http://schemas.microsoft.com/office/drawing/2010/main"/>
              </a:ext>
            </a:extLst>
          </a:blip>
          <a:srcRect l="-17845" r="-17845"/>
          <a:stretch>
            <a:fillRect/>
          </a:stretch>
        </p:blipFill>
        <p:spPr>
          <a:xfrm>
            <a:off x="-794657" y="711199"/>
            <a:ext cx="10473461" cy="5760000"/>
          </a:xfrm>
        </p:spPr>
      </p:pic>
    </p:spTree>
    <p:extLst>
      <p:ext uri="{BB962C8B-B14F-4D97-AF65-F5344CB8AC3E}">
        <p14:creationId xmlns:p14="http://schemas.microsoft.com/office/powerpoint/2010/main" val="3749670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sz="2800" dirty="0"/>
              <a:t>Siegfried-Unseld-Gastprofessur für </a:t>
            </a:r>
            <a:r>
              <a:rPr lang="de-DE" sz="2800" dirty="0" err="1"/>
              <a:t>Autor:innen</a:t>
            </a:r>
            <a:r>
              <a:rPr lang="de-DE" sz="2800" dirty="0"/>
              <a:t> aus Osteuropa</a:t>
            </a:r>
            <a:br>
              <a:rPr lang="de-DE" sz="2800" dirty="0"/>
            </a:br>
            <a:r>
              <a:rPr lang="de-DE" sz="2800" dirty="0"/>
              <a:t>(zum Kennenlernen, Lesen und selber Schreiben)</a:t>
            </a:r>
          </a:p>
        </p:txBody>
      </p:sp>
      <p:pic>
        <p:nvPicPr>
          <p:cNvPr id="4" name="Inhaltsplatzhalter 3" descr="Bildschirmfoto 2020-09-28 um 11.30.04.png"/>
          <p:cNvPicPr>
            <a:picLocks noGrp="1" noChangeAspect="1"/>
          </p:cNvPicPr>
          <p:nvPr>
            <p:ph idx="1"/>
          </p:nvPr>
        </p:nvPicPr>
        <p:blipFill rotWithShape="1">
          <a:blip r:embed="rId2" cstate="screen">
            <a:duotone>
              <a:prstClr val="black"/>
              <a:schemeClr val="accent3">
                <a:tint val="45000"/>
                <a:satMod val="400000"/>
              </a:schemeClr>
            </a:duotone>
            <a:extLst>
              <a:ext uri="{28A0092B-C50C-407E-A947-70E740481C1C}">
                <a14:useLocalDpi xmlns:a14="http://schemas.microsoft.com/office/drawing/2010/main"/>
              </a:ext>
            </a:extLst>
          </a:blip>
          <a:srcRect l="-612" r="-24"/>
          <a:stretch/>
        </p:blipFill>
        <p:spPr>
          <a:xfrm>
            <a:off x="377475" y="1654049"/>
            <a:ext cx="3562451" cy="4158619"/>
          </a:xfrm>
        </p:spPr>
      </p:pic>
      <p:pic>
        <p:nvPicPr>
          <p:cNvPr id="5" name="Bild 4"/>
          <p:cNvPicPr>
            <a:picLocks noChangeAspect="1"/>
          </p:cNvPicPr>
          <p:nvPr/>
        </p:nvPicPr>
        <p:blipFill>
          <a:blip r:embed="rId3"/>
          <a:stretch>
            <a:fillRect/>
          </a:stretch>
        </p:blipFill>
        <p:spPr>
          <a:xfrm>
            <a:off x="6747728" y="1437026"/>
            <a:ext cx="1799931" cy="1799931"/>
          </a:xfrm>
          <a:prstGeom prst="rect">
            <a:avLst/>
          </a:prstGeom>
          <a:ln>
            <a:solidFill>
              <a:srgbClr val="000000"/>
            </a:solidFill>
          </a:ln>
        </p:spPr>
      </p:pic>
      <p:pic>
        <p:nvPicPr>
          <p:cNvPr id="7" name="Bild 6"/>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169077" y="1654049"/>
            <a:ext cx="1871998" cy="1497598"/>
          </a:xfrm>
          <a:prstGeom prst="rect">
            <a:avLst/>
          </a:prstGeom>
          <a:ln>
            <a:solidFill>
              <a:srgbClr val="000000"/>
            </a:solidFill>
          </a:ln>
        </p:spPr>
      </p:pic>
      <p:pic>
        <p:nvPicPr>
          <p:cNvPr id="12" name="Bild 11" descr="Bildschirmfoto 2020-09-29 um 13.24.17.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69077" y="3236957"/>
            <a:ext cx="2349500" cy="1981200"/>
          </a:xfrm>
          <a:prstGeom prst="rect">
            <a:avLst/>
          </a:prstGeom>
          <a:ln>
            <a:solidFill>
              <a:srgbClr val="000000"/>
            </a:solidFill>
          </a:ln>
        </p:spPr>
      </p:pic>
      <p:pic>
        <p:nvPicPr>
          <p:cNvPr id="1026" name="Picture 2" descr="Tomasz Rózycki Portrait">
            <a:extLst>
              <a:ext uri="{FF2B5EF4-FFF2-40B4-BE49-F238E27FC236}">
                <a16:creationId xmlns:a16="http://schemas.microsoft.com/office/drawing/2014/main" id="{9B8CDC1B-EF49-C745-83A2-A512059B05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4062" y="4358244"/>
            <a:ext cx="3329937" cy="2493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F63B2A6-C448-FC4F-9875-F83B8080129B}"/>
              </a:ext>
            </a:extLst>
          </p:cNvPr>
          <p:cNvSpPr txBox="1"/>
          <p:nvPr/>
        </p:nvSpPr>
        <p:spPr>
          <a:xfrm>
            <a:off x="2332144" y="6049079"/>
            <a:ext cx="3510320" cy="369332"/>
          </a:xfrm>
          <a:prstGeom prst="rect">
            <a:avLst/>
          </a:prstGeom>
          <a:noFill/>
        </p:spPr>
        <p:txBody>
          <a:bodyPr wrap="none" rtlCol="0">
            <a:spAutoFit/>
          </a:bodyPr>
          <a:lstStyle/>
          <a:p>
            <a:r>
              <a:rPr lang="de-DE" b="1" dirty="0"/>
              <a:t>im </a:t>
            </a:r>
            <a:r>
              <a:rPr lang="de-DE" b="1" dirty="0" err="1"/>
              <a:t>SoSe</a:t>
            </a:r>
            <a:r>
              <a:rPr lang="de-DE" b="1" dirty="0"/>
              <a:t> 2022: Tomasz </a:t>
            </a:r>
            <a:r>
              <a:rPr lang="de-DE" b="1" dirty="0" err="1"/>
              <a:t>Różycki</a:t>
            </a:r>
            <a:r>
              <a:rPr lang="de-DE" b="1" dirty="0"/>
              <a:t> (PO)</a:t>
            </a:r>
          </a:p>
        </p:txBody>
      </p:sp>
      <p:sp>
        <p:nvSpPr>
          <p:cNvPr id="10" name="Textfeld 9">
            <a:extLst>
              <a:ext uri="{FF2B5EF4-FFF2-40B4-BE49-F238E27FC236}">
                <a16:creationId xmlns:a16="http://schemas.microsoft.com/office/drawing/2014/main" id="{875FD191-E463-7949-AB72-F4355E2A7B80}"/>
              </a:ext>
            </a:extLst>
          </p:cNvPr>
          <p:cNvSpPr txBox="1"/>
          <p:nvPr/>
        </p:nvSpPr>
        <p:spPr>
          <a:xfrm>
            <a:off x="6518577" y="3711025"/>
            <a:ext cx="2807686" cy="646331"/>
          </a:xfrm>
          <a:prstGeom prst="rect">
            <a:avLst/>
          </a:prstGeom>
          <a:noFill/>
        </p:spPr>
        <p:txBody>
          <a:bodyPr wrap="square" rtlCol="0">
            <a:spAutoFit/>
          </a:bodyPr>
          <a:lstStyle/>
          <a:p>
            <a:r>
              <a:rPr lang="de-DE" dirty="0" err="1"/>
              <a:t>WiSe</a:t>
            </a:r>
            <a:r>
              <a:rPr lang="de-DE" dirty="0"/>
              <a:t> 2020/21</a:t>
            </a:r>
          </a:p>
          <a:p>
            <a:r>
              <a:rPr lang="de-DE" dirty="0" err="1"/>
              <a:t>Yevgenia</a:t>
            </a:r>
            <a:r>
              <a:rPr lang="de-DE" dirty="0"/>
              <a:t> </a:t>
            </a:r>
            <a:r>
              <a:rPr lang="de-DE" dirty="0" err="1"/>
              <a:t>Belorusets</a:t>
            </a:r>
            <a:r>
              <a:rPr lang="de-DE" dirty="0"/>
              <a:t> (UA)</a:t>
            </a:r>
          </a:p>
        </p:txBody>
      </p:sp>
    </p:spTree>
    <p:extLst>
      <p:ext uri="{BB962C8B-B14F-4D97-AF65-F5344CB8AC3E}">
        <p14:creationId xmlns:p14="http://schemas.microsoft.com/office/powerpoint/2010/main" val="220098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413A2-9E3C-424A-A96A-F0B8A29AAEE7}"/>
              </a:ext>
            </a:extLst>
          </p:cNvPr>
          <p:cNvSpPr>
            <a:spLocks noGrp="1"/>
          </p:cNvSpPr>
          <p:nvPr>
            <p:ph type="title"/>
          </p:nvPr>
        </p:nvSpPr>
        <p:spPr>
          <a:xfrm>
            <a:off x="0" y="274638"/>
            <a:ext cx="6772275" cy="1143000"/>
          </a:xfrm>
        </p:spPr>
        <p:txBody>
          <a:bodyPr>
            <a:normAutofit fontScale="90000"/>
          </a:bodyPr>
          <a:lstStyle/>
          <a:p>
            <a:r>
              <a:rPr lang="de-DE" dirty="0"/>
              <a:t>Siegfried-Unseld-Gastprofessur im </a:t>
            </a:r>
            <a:r>
              <a:rPr lang="de-DE" dirty="0" err="1"/>
              <a:t>SoSe</a:t>
            </a:r>
            <a:r>
              <a:rPr lang="de-DE" dirty="0"/>
              <a:t> 2022: </a:t>
            </a:r>
            <a:r>
              <a:rPr lang="de-DE" b="1" dirty="0"/>
              <a:t>Tomasz </a:t>
            </a:r>
            <a:r>
              <a:rPr lang="de-DE" b="1" dirty="0" err="1"/>
              <a:t>Różycki</a:t>
            </a:r>
            <a:endParaRPr lang="de-DE" dirty="0"/>
          </a:p>
        </p:txBody>
      </p:sp>
      <p:sp>
        <p:nvSpPr>
          <p:cNvPr id="3" name="Inhaltsplatzhalter 2">
            <a:extLst>
              <a:ext uri="{FF2B5EF4-FFF2-40B4-BE49-F238E27FC236}">
                <a16:creationId xmlns:a16="http://schemas.microsoft.com/office/drawing/2014/main" id="{7AFB299A-7A4B-484C-8FF3-4988EA588E39}"/>
              </a:ext>
            </a:extLst>
          </p:cNvPr>
          <p:cNvSpPr>
            <a:spLocks noGrp="1"/>
          </p:cNvSpPr>
          <p:nvPr>
            <p:ph idx="1"/>
          </p:nvPr>
        </p:nvSpPr>
        <p:spPr>
          <a:xfrm>
            <a:off x="457200" y="1600200"/>
            <a:ext cx="8229600" cy="5129213"/>
          </a:xfrm>
        </p:spPr>
        <p:txBody>
          <a:bodyPr>
            <a:normAutofit fontScale="62500" lnSpcReduction="20000"/>
          </a:bodyPr>
          <a:lstStyle/>
          <a:p>
            <a:br>
              <a:rPr lang="de-DE" dirty="0"/>
            </a:br>
            <a:r>
              <a:rPr lang="de-DE" dirty="0"/>
              <a:t>Tomasz </a:t>
            </a:r>
            <a:r>
              <a:rPr lang="de-DE" dirty="0" err="1"/>
              <a:t>Różycki</a:t>
            </a:r>
            <a:r>
              <a:rPr lang="de-DE" dirty="0"/>
              <a:t> ist ein in Polen mit höchsten Literaturpreisen ausgezeichneter und durch zahlreiche Übersetzungen in europäische Sprachen auch bereits international bekannter Autor, in dessen Werk Themen des Reisens, der kulturellen Zugehörigkeit und Grenzüberschreitung einen besonderen Stellenwert haben.. Als stark mit historischen Formen (Renaissance- und Barockdichtung; Sonett, Lied </a:t>
            </a:r>
            <a:r>
              <a:rPr lang="de-DE" dirty="0" err="1"/>
              <a:t>uvm</a:t>
            </a:r>
            <a:r>
              <a:rPr lang="de-DE" dirty="0"/>
              <a:t>.) arbeitender Lyriker von großem ästhetischem Formbewusstsein, Selbstreflexivität und Intertextualität sticht Tomasz </a:t>
            </a:r>
            <a:r>
              <a:rPr lang="de-DE" dirty="0" err="1"/>
              <a:t>Różycki</a:t>
            </a:r>
            <a:r>
              <a:rPr lang="de-DE" dirty="0"/>
              <a:t> aus der Reihe seiner Generationsgenossen in der polnischen Literatur heraus. Seit den 2010ern dominieren in </a:t>
            </a:r>
            <a:r>
              <a:rPr lang="de-DE" dirty="0" err="1"/>
              <a:t>Różyckis</a:t>
            </a:r>
            <a:r>
              <a:rPr lang="de-DE" dirty="0"/>
              <a:t> Werk Reflexionen zu Dichtung, Einsamkeit und Exilsituationen – wie z.B. in seinem Ovid anrufenden Band </a:t>
            </a:r>
            <a:r>
              <a:rPr lang="de-DE" i="1" dirty="0"/>
              <a:t>Tomi: </a:t>
            </a:r>
            <a:r>
              <a:rPr lang="de-DE" i="1" dirty="0" err="1"/>
              <a:t>Notatki</a:t>
            </a:r>
            <a:r>
              <a:rPr lang="de-DE" i="1" dirty="0"/>
              <a:t> </a:t>
            </a:r>
            <a:r>
              <a:rPr lang="de-DE" i="1" dirty="0" err="1"/>
              <a:t>z</a:t>
            </a:r>
            <a:r>
              <a:rPr lang="de-DE" i="1" dirty="0"/>
              <a:t> </a:t>
            </a:r>
            <a:r>
              <a:rPr lang="de-DE" i="1" dirty="0" err="1"/>
              <a:t>Miejsca</a:t>
            </a:r>
            <a:r>
              <a:rPr lang="de-DE" i="1" dirty="0"/>
              <a:t> </a:t>
            </a:r>
            <a:r>
              <a:rPr lang="de-DE" i="1" dirty="0" err="1"/>
              <a:t>Postoju</a:t>
            </a:r>
            <a:r>
              <a:rPr lang="de-DE" i="1" dirty="0"/>
              <a:t>.</a:t>
            </a:r>
          </a:p>
          <a:p>
            <a:r>
              <a:rPr lang="de-DE" dirty="0"/>
              <a:t>Auf Deutsch erschien u.a. der Gedichtband „Der Kerl, der sich die Welt gekauft hat“ (Berlin: </a:t>
            </a:r>
            <a:r>
              <a:rPr lang="de-DE" dirty="0" err="1"/>
              <a:t>fototapeta</a:t>
            </a:r>
            <a:r>
              <a:rPr lang="de-DE" dirty="0"/>
              <a:t> 2018)</a:t>
            </a:r>
          </a:p>
          <a:p>
            <a:r>
              <a:rPr lang="de-DE" dirty="0"/>
              <a:t>Tomasz </a:t>
            </a:r>
            <a:r>
              <a:rPr lang="de-DE" dirty="0" err="1"/>
              <a:t>Różycki</a:t>
            </a:r>
            <a:r>
              <a:rPr lang="de-DE" dirty="0"/>
              <a:t> bietet im </a:t>
            </a:r>
            <a:r>
              <a:rPr lang="de-DE" dirty="0" err="1"/>
              <a:t>SoSe</a:t>
            </a:r>
            <a:r>
              <a:rPr lang="de-DE" dirty="0"/>
              <a:t> 2022 zwei Seminare zum Thema „</a:t>
            </a:r>
            <a:r>
              <a:rPr lang="de-DE" dirty="0" err="1"/>
              <a:t>Literature</a:t>
            </a:r>
            <a:r>
              <a:rPr lang="de-DE" dirty="0"/>
              <a:t> </a:t>
            </a:r>
            <a:r>
              <a:rPr lang="de-DE" dirty="0" err="1"/>
              <a:t>as</a:t>
            </a:r>
            <a:r>
              <a:rPr lang="de-DE" dirty="0"/>
              <a:t> a </a:t>
            </a:r>
            <a:r>
              <a:rPr lang="de-DE" dirty="0" err="1"/>
              <a:t>journey</a:t>
            </a:r>
            <a:r>
              <a:rPr lang="de-DE" dirty="0"/>
              <a:t>“ (beide auf Englisch) an: das eine aus literaturtheoretischer Perspektive (Mi 10-12) und das andere  aus der praktischen Perspektive des </a:t>
            </a:r>
            <a:r>
              <a:rPr lang="de-DE" dirty="0" err="1"/>
              <a:t>creative</a:t>
            </a:r>
            <a:r>
              <a:rPr lang="de-DE" dirty="0"/>
              <a:t> </a:t>
            </a:r>
            <a:r>
              <a:rPr lang="de-DE" dirty="0" err="1"/>
              <a:t>writing</a:t>
            </a:r>
            <a:r>
              <a:rPr lang="de-DE" dirty="0"/>
              <a:t> (Mi 16-18) – Hier können Sie sich selbst als </a:t>
            </a:r>
            <a:r>
              <a:rPr lang="de-DE" dirty="0" err="1"/>
              <a:t>Autor:in</a:t>
            </a:r>
            <a:r>
              <a:rPr lang="de-DE" dirty="0"/>
              <a:t> erproben!</a:t>
            </a:r>
          </a:p>
          <a:p>
            <a:endParaRPr lang="de-DE" dirty="0"/>
          </a:p>
        </p:txBody>
      </p:sp>
      <p:pic>
        <p:nvPicPr>
          <p:cNvPr id="4" name="Picture 2" descr="Tomasz Rózycki Portrait">
            <a:extLst>
              <a:ext uri="{FF2B5EF4-FFF2-40B4-BE49-F238E27FC236}">
                <a16:creationId xmlns:a16="http://schemas.microsoft.com/office/drawing/2014/main" id="{B179656D-51A0-8743-83D3-FE6811024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275" y="0"/>
            <a:ext cx="2371725" cy="177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0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jpeg">
            <a:extLst>
              <a:ext uri="{FF2B5EF4-FFF2-40B4-BE49-F238E27FC236}">
                <a16:creationId xmlns:a16="http://schemas.microsoft.com/office/drawing/2014/main" id="{6F694DE2-F17A-AA4F-BF25-3F1F97A0F3C1}"/>
              </a:ext>
            </a:extLst>
          </p:cNvPr>
          <p:cNvPicPr/>
          <p:nvPr/>
        </p:nvPicPr>
        <p:blipFill rotWithShape="1">
          <a:blip r:embed="rId2" cstate="screen">
            <a:extLst>
              <a:ext uri="{28A0092B-C50C-407E-A947-70E740481C1C}">
                <a14:useLocalDpi xmlns:a14="http://schemas.microsoft.com/office/drawing/2010/main"/>
              </a:ext>
            </a:extLst>
          </a:blip>
          <a:srcRect b="-2"/>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el 1"/>
          <p:cNvSpPr>
            <a:spLocks noGrp="1"/>
          </p:cNvSpPr>
          <p:nvPr>
            <p:ph type="title"/>
          </p:nvPr>
        </p:nvSpPr>
        <p:spPr>
          <a:xfrm>
            <a:off x="358485" y="1122362"/>
            <a:ext cx="3017520" cy="4861537"/>
          </a:xfrm>
        </p:spPr>
        <p:txBody>
          <a:bodyPr vert="horz" lIns="91440" tIns="45720" rIns="91440" bIns="45720" rtlCol="0" anchor="b">
            <a:normAutofit/>
          </a:bodyPr>
          <a:lstStyle/>
          <a:p>
            <a:pPr algn="l" defTabSz="914400">
              <a:lnSpc>
                <a:spcPct val="90000"/>
              </a:lnSpc>
            </a:pPr>
            <a:r>
              <a:rPr lang="en-US" sz="2400" b="1" dirty="0" err="1"/>
              <a:t>Ausstellungsprojekte</a:t>
            </a:r>
            <a:r>
              <a:rPr lang="en-US" sz="2400" b="1" dirty="0"/>
              <a:t> </a:t>
            </a:r>
            <a:br>
              <a:rPr lang="en-US" sz="2000" b="1" dirty="0"/>
            </a:br>
            <a:br>
              <a:rPr lang="en-US" sz="2000" b="1" dirty="0"/>
            </a:br>
            <a:br>
              <a:rPr lang="en-US" sz="2000" b="1" dirty="0"/>
            </a:br>
            <a:r>
              <a:rPr lang="en-US" sz="2000" b="1" dirty="0" err="1"/>
              <a:t>z.B.</a:t>
            </a:r>
            <a:br>
              <a:rPr lang="en-US" sz="2000" b="1" dirty="0"/>
            </a:br>
            <a:r>
              <a:rPr lang="en-US" sz="2000" b="1" spc="300" dirty="0">
                <a:latin typeface="Curlz MT" pitchFamily="82" charset="77"/>
              </a:rPr>
              <a:t>Gentle Anarchy</a:t>
            </a:r>
            <a:br>
              <a:rPr lang="en-US" sz="2000" b="1" spc="300" dirty="0">
                <a:latin typeface="Curlz MT" pitchFamily="82" charset="77"/>
              </a:rPr>
            </a:br>
            <a:r>
              <a:rPr lang="en-US" sz="2000" b="1" dirty="0"/>
              <a:t>Der </a:t>
            </a:r>
            <a:r>
              <a:rPr lang="en-US" sz="2000" b="1" dirty="0" err="1"/>
              <a:t>osteuropäische</a:t>
            </a:r>
            <a:r>
              <a:rPr lang="en-US" sz="2000" b="1" dirty="0"/>
              <a:t> </a:t>
            </a:r>
            <a:r>
              <a:rPr lang="en-US" sz="2000" b="1" dirty="0" err="1"/>
              <a:t>Animationsfilm</a:t>
            </a:r>
            <a:r>
              <a:rPr lang="en-US" sz="2000" b="1" dirty="0"/>
              <a:t> </a:t>
            </a:r>
            <a:r>
              <a:rPr lang="en-US" sz="2000" b="1" dirty="0" err="1"/>
              <a:t>als</a:t>
            </a:r>
            <a:r>
              <a:rPr lang="en-US" sz="2000" b="1" dirty="0"/>
              <a:t> </a:t>
            </a:r>
            <a:r>
              <a:rPr lang="en-US" sz="2000" b="1" dirty="0" err="1"/>
              <a:t>Plattform</a:t>
            </a:r>
            <a:r>
              <a:rPr lang="en-US" sz="2000" b="1" dirty="0"/>
              <a:t> </a:t>
            </a:r>
            <a:r>
              <a:rPr lang="en-US" sz="2000" b="1" dirty="0" err="1"/>
              <a:t>für</a:t>
            </a:r>
            <a:r>
              <a:rPr lang="en-US" sz="2000" b="1" dirty="0"/>
              <a:t> </a:t>
            </a:r>
            <a:r>
              <a:rPr lang="en-US" sz="2000" b="1" dirty="0" err="1"/>
              <a:t>politische</a:t>
            </a:r>
            <a:r>
              <a:rPr lang="en-US" sz="2000" b="1" dirty="0"/>
              <a:t> Opposition</a:t>
            </a:r>
            <a:br>
              <a:rPr lang="en-US" sz="2000" b="1" dirty="0"/>
            </a:br>
            <a:br>
              <a:rPr lang="en-US" sz="2000" dirty="0"/>
            </a:br>
            <a:br>
              <a:rPr lang="en-US" sz="1800" dirty="0"/>
            </a:br>
            <a:r>
              <a:rPr lang="en-US" sz="1800" dirty="0" err="1"/>
              <a:t>Studierende</a:t>
            </a:r>
            <a:r>
              <a:rPr lang="en-US" sz="1800" dirty="0"/>
              <a:t> </a:t>
            </a:r>
            <a:r>
              <a:rPr lang="en-US" sz="1800" dirty="0" err="1"/>
              <a:t>erarbeiten</a:t>
            </a:r>
            <a:r>
              <a:rPr lang="en-US" sz="1800" dirty="0"/>
              <a:t>               </a:t>
            </a:r>
            <a:r>
              <a:rPr lang="en-US" sz="1800" dirty="0" err="1"/>
              <a:t>im</a:t>
            </a:r>
            <a:r>
              <a:rPr lang="en-US" sz="1800" dirty="0"/>
              <a:t> </a:t>
            </a:r>
            <a:r>
              <a:rPr lang="en-US" sz="1800" dirty="0" err="1"/>
              <a:t>Projektseminar</a:t>
            </a:r>
            <a:r>
              <a:rPr lang="en-US" sz="1800" dirty="0"/>
              <a:t> </a:t>
            </a:r>
            <a:r>
              <a:rPr lang="en-US" sz="1800" dirty="0" err="1"/>
              <a:t>zum</a:t>
            </a:r>
            <a:r>
              <a:rPr lang="en-US" sz="1800" dirty="0"/>
              <a:t> </a:t>
            </a:r>
            <a:r>
              <a:rPr lang="en-US" sz="1800" dirty="0" err="1"/>
              <a:t>osteuropäischen</a:t>
            </a:r>
            <a:r>
              <a:rPr lang="en-US" sz="1800" dirty="0"/>
              <a:t> Animations-film </a:t>
            </a:r>
            <a:r>
              <a:rPr lang="en-US" sz="1800" dirty="0" err="1"/>
              <a:t>Ausstellungsposter</a:t>
            </a:r>
            <a:endParaRPr lang="en-US" sz="1800" dirty="0"/>
          </a:p>
        </p:txBody>
      </p:sp>
      <p:sp>
        <p:nvSpPr>
          <p:cNvPr id="3" name="Textfeld 2">
            <a:extLst>
              <a:ext uri="{FF2B5EF4-FFF2-40B4-BE49-F238E27FC236}">
                <a16:creationId xmlns:a16="http://schemas.microsoft.com/office/drawing/2014/main" id="{DAD511B0-B0E2-394D-9063-784B955156EA}"/>
              </a:ext>
            </a:extLst>
          </p:cNvPr>
          <p:cNvSpPr txBox="1"/>
          <p:nvPr/>
        </p:nvSpPr>
        <p:spPr>
          <a:xfrm>
            <a:off x="7282593" y="6286500"/>
            <a:ext cx="1861407" cy="369332"/>
          </a:xfrm>
          <a:prstGeom prst="rect">
            <a:avLst/>
          </a:prstGeom>
          <a:noFill/>
        </p:spPr>
        <p:txBody>
          <a:bodyPr wrap="none" rtlCol="0">
            <a:spAutoFit/>
          </a:bodyPr>
          <a:lstStyle/>
          <a:p>
            <a:r>
              <a:rPr lang="de-DE" dirty="0">
                <a:solidFill>
                  <a:schemeClr val="bg1"/>
                </a:solidFill>
              </a:rPr>
              <a:t> ©</a:t>
            </a:r>
            <a:r>
              <a:rPr lang="de-DE" dirty="0" err="1">
                <a:solidFill>
                  <a:schemeClr val="bg1"/>
                </a:solidFill>
              </a:rPr>
              <a:t>Begüm</a:t>
            </a:r>
            <a:r>
              <a:rPr lang="de-DE" dirty="0">
                <a:solidFill>
                  <a:schemeClr val="bg1"/>
                </a:solidFill>
              </a:rPr>
              <a:t> Bahadir</a:t>
            </a:r>
          </a:p>
        </p:txBody>
      </p:sp>
    </p:spTree>
    <p:extLst>
      <p:ext uri="{BB962C8B-B14F-4D97-AF65-F5344CB8AC3E}">
        <p14:creationId xmlns:p14="http://schemas.microsoft.com/office/powerpoint/2010/main" val="2179881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307" y="274637"/>
            <a:ext cx="8474027" cy="1672916"/>
          </a:xfrm>
        </p:spPr>
        <p:txBody>
          <a:bodyPr>
            <a:noAutofit/>
          </a:bodyPr>
          <a:lstStyle/>
          <a:p>
            <a:r>
              <a:rPr lang="de-DE" sz="2800" dirty="0"/>
              <a:t>So oder ähnlich sehen einige von uns auf Zoom aus, aber die meisten von uns werden Sie in diesem Semester persönlich kennenlernen: </a:t>
            </a:r>
            <a:br>
              <a:rPr lang="de-DE" sz="2800" dirty="0"/>
            </a:br>
            <a:r>
              <a:rPr lang="de-DE" sz="2800" dirty="0"/>
              <a:t>Lassen Sie sich überraschen!</a:t>
            </a:r>
          </a:p>
        </p:txBody>
      </p:sp>
      <p:pic>
        <p:nvPicPr>
          <p:cNvPr id="13" name="Inhaltsplatzhalter 12" descr="Bildschirmfoto_Zornitza.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86209" y="2527343"/>
            <a:ext cx="1612203" cy="1367997"/>
          </a:xfrm>
        </p:spPr>
      </p:pic>
      <p:pic>
        <p:nvPicPr>
          <p:cNvPr id="14" name="Bild 13"/>
          <p:cNvPicPr>
            <a:picLocks noChangeAspect="1"/>
          </p:cNvPicPr>
          <p:nvPr/>
        </p:nvPicPr>
        <p:blipFill rotWithShape="1">
          <a:blip r:embed="rId3" cstate="screen">
            <a:extLst>
              <a:ext uri="{28A0092B-C50C-407E-A947-70E740481C1C}">
                <a14:useLocalDpi xmlns:a14="http://schemas.microsoft.com/office/drawing/2010/main"/>
              </a:ext>
            </a:extLst>
          </a:blip>
          <a:srcRect l="-9092"/>
          <a:stretch/>
        </p:blipFill>
        <p:spPr>
          <a:xfrm>
            <a:off x="1917525" y="2527341"/>
            <a:ext cx="1724517" cy="1367999"/>
          </a:xfrm>
          <a:prstGeom prst="rect">
            <a:avLst/>
          </a:prstGeom>
        </p:spPr>
      </p:pic>
      <p:pic>
        <p:nvPicPr>
          <p:cNvPr id="15" name="Bild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1928" y="4068436"/>
            <a:ext cx="1487135" cy="1367998"/>
          </a:xfrm>
          <a:prstGeom prst="rect">
            <a:avLst/>
          </a:prstGeom>
        </p:spPr>
      </p:pic>
      <p:pic>
        <p:nvPicPr>
          <p:cNvPr id="16" name="Bild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9647" y="2527343"/>
            <a:ext cx="1537692" cy="1367997"/>
          </a:xfrm>
          <a:prstGeom prst="rect">
            <a:avLst/>
          </a:prstGeom>
        </p:spPr>
      </p:pic>
      <p:pic>
        <p:nvPicPr>
          <p:cNvPr id="19" name="Bild 18"/>
          <p:cNvPicPr>
            <a:picLocks noChangeAspect="1"/>
          </p:cNvPicPr>
          <p:nvPr/>
        </p:nvPicPr>
        <p:blipFill rotWithShape="1">
          <a:blip r:embed="rId6" cstate="screen">
            <a:extLst>
              <a:ext uri="{28A0092B-C50C-407E-A947-70E740481C1C}">
                <a14:useLocalDpi xmlns:a14="http://schemas.microsoft.com/office/drawing/2010/main"/>
              </a:ext>
            </a:extLst>
          </a:blip>
          <a:srcRect l="3473"/>
          <a:stretch/>
        </p:blipFill>
        <p:spPr>
          <a:xfrm>
            <a:off x="7336274" y="4068436"/>
            <a:ext cx="1590060" cy="1367998"/>
          </a:xfrm>
          <a:prstGeom prst="rect">
            <a:avLst/>
          </a:prstGeom>
        </p:spPr>
      </p:pic>
      <p:pic>
        <p:nvPicPr>
          <p:cNvPr id="10" name="Grafik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36274" y="2527343"/>
            <a:ext cx="1590060" cy="1367998"/>
          </a:xfrm>
          <a:prstGeom prst="rect">
            <a:avLst/>
          </a:prstGeom>
        </p:spPr>
      </p:pic>
      <p:pic>
        <p:nvPicPr>
          <p:cNvPr id="3" name="Bild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6209" y="4148666"/>
            <a:ext cx="1631316" cy="1370563"/>
          </a:xfrm>
          <a:prstGeom prst="rect">
            <a:avLst/>
          </a:prstGeom>
        </p:spPr>
      </p:pic>
      <p:pic>
        <p:nvPicPr>
          <p:cNvPr id="4" name="Bild 3" descr="Bildschirmfoto_Alfrun _2020.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61372" y="2527340"/>
            <a:ext cx="1537691" cy="1368000"/>
          </a:xfrm>
          <a:prstGeom prst="rect">
            <a:avLst/>
          </a:prstGeom>
        </p:spPr>
      </p:pic>
      <p:pic>
        <p:nvPicPr>
          <p:cNvPr id="5" name="Bild 4" descr="Bildschirmfoto 2020-10-12 um 11.41.59.png"/>
          <p:cNvPicPr>
            <a:picLocks noChangeAspect="1"/>
          </p:cNvPicPr>
          <p:nvPr/>
        </p:nvPicPr>
        <p:blipFill rotWithShape="1">
          <a:blip r:embed="rId10">
            <a:extLst>
              <a:ext uri="{28A0092B-C50C-407E-A947-70E740481C1C}">
                <a14:useLocalDpi xmlns:a14="http://schemas.microsoft.com/office/drawing/2010/main" val="0"/>
              </a:ext>
            </a:extLst>
          </a:blip>
          <a:srcRect r="8858"/>
          <a:stretch/>
        </p:blipFill>
        <p:spPr>
          <a:xfrm>
            <a:off x="2102756" y="4068436"/>
            <a:ext cx="1539286" cy="1368000"/>
          </a:xfrm>
          <a:prstGeom prst="rect">
            <a:avLst/>
          </a:prstGeom>
        </p:spPr>
      </p:pic>
      <p:pic>
        <p:nvPicPr>
          <p:cNvPr id="6" name="Bild 5" descr="Bildschirmfoto 2020-10-12 um 11.41.16.png"/>
          <p:cNvPicPr>
            <a:picLocks noChangeAspect="1"/>
          </p:cNvPicPr>
          <p:nvPr/>
        </p:nvPicPr>
        <p:blipFill rotWithShape="1">
          <a:blip r:embed="rId11">
            <a:extLst>
              <a:ext uri="{28A0092B-C50C-407E-A947-70E740481C1C}">
                <a14:useLocalDpi xmlns:a14="http://schemas.microsoft.com/office/drawing/2010/main" val="0"/>
              </a:ext>
            </a:extLst>
          </a:blip>
          <a:srcRect r="6246"/>
          <a:stretch/>
        </p:blipFill>
        <p:spPr>
          <a:xfrm>
            <a:off x="3859648" y="4068436"/>
            <a:ext cx="1537692" cy="1368000"/>
          </a:xfrm>
          <a:prstGeom prst="rect">
            <a:avLst/>
          </a:prstGeom>
        </p:spPr>
      </p:pic>
    </p:spTree>
    <p:extLst>
      <p:ext uri="{BB962C8B-B14F-4D97-AF65-F5344CB8AC3E}">
        <p14:creationId xmlns:p14="http://schemas.microsoft.com/office/powerpoint/2010/main" val="92810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normAutofit fontScale="90000"/>
          </a:bodyPr>
          <a:lstStyle/>
          <a:p>
            <a:pPr algn="r"/>
            <a:br>
              <a:rPr lang="de-DE" dirty="0"/>
            </a:br>
            <a:r>
              <a:rPr lang="de-DE" sz="3100" dirty="0"/>
              <a:t>Das machen wir – nicht alles auf einmal, </a:t>
            </a:r>
            <a:br>
              <a:rPr lang="de-DE" sz="3100" dirty="0"/>
            </a:br>
            <a:r>
              <a:rPr lang="de-DE" sz="3100" dirty="0"/>
              <a:t>aber einmal im Studium bestimmt</a:t>
            </a:r>
            <a:br>
              <a:rPr lang="de-DE" sz="3100" dirty="0"/>
            </a:br>
            <a:endParaRPr lang="de-DE" sz="3100" dirty="0"/>
          </a:p>
        </p:txBody>
      </p:sp>
      <p:sp>
        <p:nvSpPr>
          <p:cNvPr id="13" name="Inhaltsplatzhalter 12"/>
          <p:cNvSpPr>
            <a:spLocks noGrp="1"/>
          </p:cNvSpPr>
          <p:nvPr>
            <p:ph sz="half" idx="2"/>
          </p:nvPr>
        </p:nvSpPr>
        <p:spPr/>
        <p:txBody>
          <a:bodyPr>
            <a:normAutofit/>
          </a:bodyPr>
          <a:lstStyle/>
          <a:p>
            <a:endParaRPr lang="de-DE" dirty="0"/>
          </a:p>
          <a:p>
            <a:endParaRPr lang="de-DE" dirty="0"/>
          </a:p>
          <a:p>
            <a:endParaRPr lang="de-DE" dirty="0"/>
          </a:p>
          <a:p>
            <a:endParaRPr lang="de-DE" dirty="0"/>
          </a:p>
          <a:p>
            <a:pPr marL="0" indent="0">
              <a:buNone/>
            </a:pPr>
            <a:endParaRPr lang="de-DE" dirty="0"/>
          </a:p>
        </p:txBody>
      </p:sp>
      <p:pic>
        <p:nvPicPr>
          <p:cNvPr id="4" name="Grafik 1" descr="Демократическая Республика Теллурия (ДРТ) была образована...">
            <a:extLst>
              <a:ext uri="{FF2B5EF4-FFF2-40B4-BE49-F238E27FC236}">
                <a16:creationId xmlns:a16="http://schemas.microsoft.com/office/drawing/2014/main" id="{D9699F72-7FD0-A246-B2D3-9B855E38B645}"/>
              </a:ext>
            </a:extLst>
          </p:cNvPr>
          <p:cNvPicPr>
            <a:picLocks noChangeAspect="1" noChangeArrowheads="1"/>
          </p:cNvPicPr>
          <p:nvPr/>
        </p:nvPicPr>
        <p:blipFill rotWithShape="1">
          <a:blip r:embed="rId2" r:link="rId3" cstate="screen">
            <a:extLst>
              <a:ext uri="{28A0092B-C50C-407E-A947-70E740481C1C}">
                <a14:useLocalDpi xmlns:a14="http://schemas.microsoft.com/office/drawing/2010/main"/>
              </a:ext>
            </a:extLst>
          </a:blip>
          <a:srcRect/>
          <a:stretch>
            <a:fillRect/>
          </a:stretch>
        </p:blipFill>
        <p:spPr bwMode="auto">
          <a:xfrm>
            <a:off x="270732" y="3491301"/>
            <a:ext cx="1985549" cy="3162778"/>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pic>
        <p:nvPicPr>
          <p:cNvPr id="5" name="Bild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5558" y="3491301"/>
            <a:ext cx="1985549" cy="3162778"/>
          </a:xfrm>
          <a:prstGeom prst="rect">
            <a:avLst/>
          </a:prstGeom>
          <a:ln>
            <a:solidFill>
              <a:srgbClr val="000000"/>
            </a:solidFill>
          </a:ln>
        </p:spPr>
      </p:pic>
      <p:pic>
        <p:nvPicPr>
          <p:cNvPr id="6" name="Bild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8200" y="3491301"/>
            <a:ext cx="2000499" cy="3162778"/>
          </a:xfrm>
          <a:prstGeom prst="rect">
            <a:avLst/>
          </a:prstGeom>
          <a:ln>
            <a:solidFill>
              <a:srgbClr val="000000"/>
            </a:solidFill>
          </a:ln>
        </p:spPr>
      </p:pic>
      <p:pic>
        <p:nvPicPr>
          <p:cNvPr id="7" name="Grafik 15">
            <a:extLst>
              <a:ext uri="{FF2B5EF4-FFF2-40B4-BE49-F238E27FC236}">
                <a16:creationId xmlns:a16="http://schemas.microsoft.com/office/drawing/2014/main" id="{C63027A8-B968-FB4F-B654-B221AD438A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3861" y="3491301"/>
            <a:ext cx="1985549" cy="3162778"/>
          </a:xfrm>
          <a:prstGeom prst="rect">
            <a:avLst/>
          </a:prstGeom>
          <a:ln>
            <a:solidFill>
              <a:srgbClr val="000000"/>
            </a:solidFill>
          </a:ln>
        </p:spPr>
      </p:pic>
      <p:sp>
        <p:nvSpPr>
          <p:cNvPr id="2" name="Inhaltsplatzhalter 1"/>
          <p:cNvSpPr>
            <a:spLocks noGrp="1"/>
          </p:cNvSpPr>
          <p:nvPr>
            <p:ph sz="half" idx="1"/>
          </p:nvPr>
        </p:nvSpPr>
        <p:spPr>
          <a:xfrm>
            <a:off x="350102" y="1739505"/>
            <a:ext cx="8052375" cy="1508266"/>
          </a:xfrm>
        </p:spPr>
        <p:txBody>
          <a:bodyPr>
            <a:noAutofit/>
          </a:bodyPr>
          <a:lstStyle/>
          <a:p>
            <a:pPr marL="285750" indent="-285750"/>
            <a:r>
              <a:rPr lang="de-DE" sz="1600" dirty="0">
                <a:solidFill>
                  <a:srgbClr val="000000"/>
                </a:solidFill>
              </a:rPr>
              <a:t>Literatur, Filme und Kunst historisch und vergleichend analysieren</a:t>
            </a:r>
          </a:p>
          <a:p>
            <a:pPr marL="285750" indent="-285750"/>
            <a:r>
              <a:rPr lang="de-DE" sz="1600" dirty="0">
                <a:solidFill>
                  <a:srgbClr val="000000"/>
                </a:solidFill>
              </a:rPr>
              <a:t>Kultur- und Literaturtheorien erarbeiten</a:t>
            </a:r>
          </a:p>
          <a:p>
            <a:pPr marL="285750" indent="-285750"/>
            <a:r>
              <a:rPr lang="de-DE" sz="1600" dirty="0">
                <a:solidFill>
                  <a:srgbClr val="000000"/>
                </a:solidFill>
              </a:rPr>
              <a:t>Raum- und Gedächtniskonstruktionen diskutieren</a:t>
            </a:r>
          </a:p>
          <a:p>
            <a:pPr marL="285750" indent="-285750"/>
            <a:r>
              <a:rPr lang="de-DE" sz="1600" dirty="0">
                <a:solidFill>
                  <a:srgbClr val="000000"/>
                </a:solidFill>
              </a:rPr>
              <a:t>Texte kommentieren und rezensieren</a:t>
            </a:r>
          </a:p>
          <a:p>
            <a:pPr marL="285750" indent="-285750"/>
            <a:r>
              <a:rPr lang="de-DE" sz="1600" dirty="0">
                <a:solidFill>
                  <a:srgbClr val="000000"/>
                </a:solidFill>
              </a:rPr>
              <a:t>Expertenwissen verständlich vermitteln und eigene Texte schreiben lernen</a:t>
            </a:r>
          </a:p>
          <a:p>
            <a:endParaRPr lang="de-DE" sz="1800" dirty="0"/>
          </a:p>
        </p:txBody>
      </p:sp>
    </p:spTree>
    <p:extLst>
      <p:ext uri="{BB962C8B-B14F-4D97-AF65-F5344CB8AC3E}">
        <p14:creationId xmlns:p14="http://schemas.microsoft.com/office/powerpoint/2010/main" val="199755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21893" y="159125"/>
            <a:ext cx="3127336" cy="2296147"/>
          </a:xfrm>
        </p:spPr>
        <p:txBody>
          <a:bodyPr vert="horz" lIns="91440" tIns="45720" rIns="91440" bIns="45720" rtlCol="0" anchor="ctr">
            <a:noAutofit/>
          </a:bodyPr>
          <a:lstStyle/>
          <a:p>
            <a:pPr algn="l" defTabSz="914400">
              <a:lnSpc>
                <a:spcPct val="90000"/>
              </a:lnSpc>
            </a:pPr>
            <a:r>
              <a:rPr lang="en-US" sz="2800" dirty="0"/>
              <a:t>Das </a:t>
            </a:r>
            <a:r>
              <a:rPr lang="en-US" sz="2800" dirty="0" err="1"/>
              <a:t>machen</a:t>
            </a:r>
            <a:r>
              <a:rPr lang="en-US" sz="2800" dirty="0"/>
              <a:t> </a:t>
            </a:r>
            <a:r>
              <a:rPr lang="en-US" sz="2800" dirty="0" err="1"/>
              <a:t>wir</a:t>
            </a:r>
            <a:r>
              <a:rPr lang="en-US" sz="2800" dirty="0"/>
              <a:t> </a:t>
            </a:r>
            <a:r>
              <a:rPr lang="en-US" sz="2800" dirty="0" err="1"/>
              <a:t>noch</a:t>
            </a:r>
            <a:r>
              <a:rPr lang="en-US" sz="2800" dirty="0"/>
              <a:t> – </a:t>
            </a:r>
            <a:r>
              <a:rPr lang="en-US" sz="2800" dirty="0" err="1"/>
              <a:t>wenn</a:t>
            </a:r>
            <a:r>
              <a:rPr lang="en-US" sz="2800" dirty="0"/>
              <a:t> </a:t>
            </a:r>
            <a:r>
              <a:rPr lang="en-US" sz="2800" dirty="0" err="1"/>
              <a:t>auch</a:t>
            </a:r>
            <a:r>
              <a:rPr lang="en-US" sz="2800" dirty="0"/>
              <a:t> </a:t>
            </a:r>
            <a:r>
              <a:rPr lang="en-US" sz="2800" dirty="0" err="1"/>
              <a:t>leider</a:t>
            </a:r>
            <a:r>
              <a:rPr lang="en-US" sz="2800" dirty="0"/>
              <a:t> </a:t>
            </a:r>
            <a:r>
              <a:rPr lang="en-US" sz="2800" dirty="0" err="1"/>
              <a:t>vieles</a:t>
            </a:r>
            <a:r>
              <a:rPr lang="en-US" sz="2800" dirty="0"/>
              <a:t> </a:t>
            </a:r>
            <a:r>
              <a:rPr lang="en-US" sz="2800" dirty="0" err="1"/>
              <a:t>gerade</a:t>
            </a:r>
            <a:r>
              <a:rPr lang="en-US" sz="2800" dirty="0"/>
              <a:t> </a:t>
            </a:r>
            <a:r>
              <a:rPr lang="en-US" sz="2800" dirty="0" err="1"/>
              <a:t>nicht</a:t>
            </a:r>
            <a:r>
              <a:rPr lang="en-US" sz="2800" dirty="0"/>
              <a:t> </a:t>
            </a:r>
            <a:r>
              <a:rPr lang="en-US" sz="2800" dirty="0" err="1"/>
              <a:t>stattfinden</a:t>
            </a:r>
            <a:r>
              <a:rPr lang="en-US" sz="2800" dirty="0"/>
              <a:t> </a:t>
            </a:r>
            <a:r>
              <a:rPr lang="en-US" sz="2800" dirty="0" err="1"/>
              <a:t>kann</a:t>
            </a:r>
            <a:endParaRPr lang="en-US" sz="2800" dirty="0"/>
          </a:p>
        </p:txBody>
      </p:sp>
      <p:pic>
        <p:nvPicPr>
          <p:cNvPr id="10" name="Grafik 9">
            <a:extLst>
              <a:ext uri="{FF2B5EF4-FFF2-40B4-BE49-F238E27FC236}">
                <a16:creationId xmlns:a16="http://schemas.microsoft.com/office/drawing/2014/main" id="{4181A7F5-0A9C-6541-8211-15D573650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5621" y="435900"/>
            <a:ext cx="2436263" cy="1723656"/>
          </a:xfrm>
          <a:prstGeom prst="rect">
            <a:avLst/>
          </a:prstGeom>
          <a:ln>
            <a:solidFill>
              <a:srgbClr val="000000"/>
            </a:solidFill>
          </a:ln>
        </p:spPr>
      </p:pic>
      <p:pic>
        <p:nvPicPr>
          <p:cNvPr id="3074" name="Picture 2" descr="https://www.novinki.de/wp-content/uploads/2020/04/Sorokin.jpg">
            <a:extLst>
              <a:ext uri="{FF2B5EF4-FFF2-40B4-BE49-F238E27FC236}">
                <a16:creationId xmlns:a16="http://schemas.microsoft.com/office/drawing/2014/main" id="{BBAB3E3A-5B15-F849-A397-31C3797E98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693292" y="435900"/>
            <a:ext cx="2436264" cy="1370398"/>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pic>
        <p:nvPicPr>
          <p:cNvPr id="14" name="Bild 4" descr="IMG_8290.jpg">
            <a:extLst>
              <a:ext uri="{FF2B5EF4-FFF2-40B4-BE49-F238E27FC236}">
                <a16:creationId xmlns:a16="http://schemas.microsoft.com/office/drawing/2014/main" id="{A0287ABB-4888-C542-8EC5-0FABBED5B6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620" y="2325935"/>
            <a:ext cx="2436264" cy="1827198"/>
          </a:xfrm>
          <a:prstGeom prst="rect">
            <a:avLst/>
          </a:prstGeom>
          <a:ln>
            <a:solidFill>
              <a:srgbClr val="000000"/>
            </a:solidFill>
          </a:ln>
        </p:spPr>
      </p:pic>
      <p:pic>
        <p:nvPicPr>
          <p:cNvPr id="15" name="Inhaltsplatzhalter 3" descr="Bildschirmfoto 2020-09-28 um 12.33.15.png">
            <a:extLst>
              <a:ext uri="{FF2B5EF4-FFF2-40B4-BE49-F238E27FC236}">
                <a16:creationId xmlns:a16="http://schemas.microsoft.com/office/drawing/2014/main" id="{032B4CCF-1BBE-5F46-9E9F-759853EB20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293" y="2566574"/>
            <a:ext cx="5518263" cy="1583990"/>
          </a:xfrm>
          <a:prstGeom prst="rect">
            <a:avLst/>
          </a:prstGeom>
          <a:ln>
            <a:solidFill>
              <a:srgbClr val="000000"/>
            </a:solidFill>
          </a:ln>
        </p:spPr>
      </p:pic>
      <p:sp>
        <p:nvSpPr>
          <p:cNvPr id="5" name="Textfeld 4"/>
          <p:cNvSpPr txBox="1"/>
          <p:nvPr/>
        </p:nvSpPr>
        <p:spPr>
          <a:xfrm>
            <a:off x="3649229" y="4474565"/>
            <a:ext cx="4805437" cy="1600438"/>
          </a:xfrm>
          <a:prstGeom prst="rect">
            <a:avLst/>
          </a:prstGeom>
          <a:noFill/>
        </p:spPr>
        <p:txBody>
          <a:bodyPr wrap="square" rtlCol="0">
            <a:spAutoFit/>
          </a:bodyPr>
          <a:lstStyle/>
          <a:p>
            <a:pPr marL="285750" indent="-285750" defTabSz="914400">
              <a:buFont typeface="Arial"/>
              <a:buChar char="•"/>
            </a:pPr>
            <a:r>
              <a:rPr lang="en-US" sz="1600" dirty="0" err="1"/>
              <a:t>Internetplattform</a:t>
            </a:r>
            <a:r>
              <a:rPr lang="en-US" sz="1600" dirty="0"/>
              <a:t> „</a:t>
            </a:r>
            <a:r>
              <a:rPr lang="en-US" sz="1600" dirty="0" err="1"/>
              <a:t>novinki.de</a:t>
            </a:r>
            <a:r>
              <a:rPr lang="en-US" sz="1600" dirty="0"/>
              <a:t>“</a:t>
            </a:r>
          </a:p>
          <a:p>
            <a:pPr marL="285750" indent="-285750" defTabSz="914400">
              <a:buFont typeface="Arial"/>
              <a:buChar char="•"/>
            </a:pPr>
            <a:r>
              <a:rPr lang="en-US" sz="1600" dirty="0" err="1"/>
              <a:t>Autor</a:t>
            </a:r>
            <a:r>
              <a:rPr lang="en-US" sz="1600" dirty="0"/>
              <a:t>*</a:t>
            </a:r>
            <a:r>
              <a:rPr lang="en-US" sz="1600" dirty="0" err="1"/>
              <a:t>innen</a:t>
            </a:r>
            <a:r>
              <a:rPr lang="en-US" sz="1600" dirty="0"/>
              <a:t> </a:t>
            </a:r>
            <a:r>
              <a:rPr lang="en-US" sz="1600" dirty="0" err="1"/>
              <a:t>aus</a:t>
            </a:r>
            <a:r>
              <a:rPr lang="en-US" sz="1600" dirty="0"/>
              <a:t> </a:t>
            </a:r>
            <a:r>
              <a:rPr lang="en-US" sz="1600" dirty="0" err="1"/>
              <a:t>Osteuropa</a:t>
            </a:r>
            <a:r>
              <a:rPr lang="en-US" sz="1600" dirty="0"/>
              <a:t> </a:t>
            </a:r>
            <a:r>
              <a:rPr lang="en-US" sz="1600" dirty="0" err="1"/>
              <a:t>leiten</a:t>
            </a:r>
            <a:r>
              <a:rPr lang="en-US" sz="1600" dirty="0"/>
              <a:t> </a:t>
            </a:r>
            <a:r>
              <a:rPr lang="en-US" sz="1600" dirty="0" err="1"/>
              <a:t>Projektseminare</a:t>
            </a:r>
            <a:r>
              <a:rPr lang="en-US" sz="1600" dirty="0"/>
              <a:t>  (</a:t>
            </a:r>
            <a:r>
              <a:rPr lang="en-US" sz="1600" dirty="0" err="1"/>
              <a:t>Unseld-Gastprofessur</a:t>
            </a:r>
            <a:r>
              <a:rPr lang="en-US" sz="1600" dirty="0"/>
              <a:t>)</a:t>
            </a:r>
          </a:p>
          <a:p>
            <a:pPr marL="285750" indent="-285750" defTabSz="914400">
              <a:buFont typeface="Arial"/>
              <a:buChar char="•"/>
            </a:pPr>
            <a:r>
              <a:rPr lang="en-US" sz="1600" dirty="0" err="1"/>
              <a:t>Studierende</a:t>
            </a:r>
            <a:r>
              <a:rPr lang="en-US" sz="1600" dirty="0"/>
              <a:t> </a:t>
            </a:r>
            <a:r>
              <a:rPr lang="en-US" sz="1600" dirty="0" err="1"/>
              <a:t>kuratieren</a:t>
            </a:r>
            <a:r>
              <a:rPr lang="en-US" sz="1600" dirty="0"/>
              <a:t> </a:t>
            </a:r>
            <a:r>
              <a:rPr lang="en-US" sz="1600" dirty="0" err="1"/>
              <a:t>Ausstellungsprojekte</a:t>
            </a:r>
            <a:endParaRPr lang="en-US" sz="1600" dirty="0"/>
          </a:p>
          <a:p>
            <a:pPr marL="285750" indent="-285750" defTabSz="914400">
              <a:buFont typeface="Arial"/>
              <a:buChar char="•"/>
            </a:pPr>
            <a:r>
              <a:rPr lang="en-US" sz="1600" dirty="0" err="1"/>
              <a:t>Feldforschung</a:t>
            </a:r>
            <a:r>
              <a:rPr lang="en-US" sz="1600" dirty="0"/>
              <a:t> auf </a:t>
            </a:r>
            <a:r>
              <a:rPr lang="en-US" sz="1600" dirty="0" err="1"/>
              <a:t>Exkursionen</a:t>
            </a:r>
            <a:endParaRPr lang="en-US" sz="1600" dirty="0"/>
          </a:p>
          <a:p>
            <a:endParaRPr lang="de-DE" dirty="0"/>
          </a:p>
        </p:txBody>
      </p:sp>
      <p:pic>
        <p:nvPicPr>
          <p:cNvPr id="3" name="Bild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293" y="4474565"/>
            <a:ext cx="2447998" cy="1835998"/>
          </a:xfrm>
          <a:prstGeom prst="rect">
            <a:avLst/>
          </a:prstGeom>
          <a:ln>
            <a:solidFill>
              <a:srgbClr val="000000"/>
            </a:solidFill>
          </a:ln>
        </p:spPr>
      </p:pic>
    </p:spTree>
    <p:extLst>
      <p:ext uri="{BB962C8B-B14F-4D97-AF65-F5344CB8AC3E}">
        <p14:creationId xmlns:p14="http://schemas.microsoft.com/office/powerpoint/2010/main" val="106316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Studienablauf</a:t>
            </a:r>
            <a:br>
              <a:rPr lang="de-DE" sz="2800" dirty="0"/>
            </a:br>
            <a:r>
              <a:rPr lang="de-DE" sz="2800" dirty="0"/>
              <a:t>Literatur- und Kulturwissenschaften im MA KLMOE</a:t>
            </a:r>
          </a:p>
        </p:txBody>
      </p:sp>
      <p:sp>
        <p:nvSpPr>
          <p:cNvPr id="3" name="Inhaltsplatzhalter 2"/>
          <p:cNvSpPr>
            <a:spLocks noGrp="1"/>
          </p:cNvSpPr>
          <p:nvPr>
            <p:ph idx="1"/>
          </p:nvPr>
        </p:nvSpPr>
        <p:spPr>
          <a:xfrm>
            <a:off x="457200" y="2504888"/>
            <a:ext cx="8229600" cy="3621275"/>
          </a:xfrm>
        </p:spPr>
        <p:txBody>
          <a:bodyPr>
            <a:normAutofit/>
          </a:bodyPr>
          <a:lstStyle/>
          <a:p>
            <a:pPr marL="0" indent="0" algn="ctr">
              <a:spcBef>
                <a:spcPts val="0"/>
              </a:spcBef>
              <a:buNone/>
            </a:pPr>
            <a:r>
              <a:rPr lang="de-DE" sz="2400" dirty="0"/>
              <a:t>Sie sind zwar relativ frei in Ihrer Modulwahl. </a:t>
            </a:r>
          </a:p>
          <a:p>
            <a:pPr marL="0" indent="0" algn="ctr">
              <a:spcBef>
                <a:spcPts val="0"/>
              </a:spcBef>
              <a:buNone/>
            </a:pPr>
            <a:r>
              <a:rPr lang="de-DE" sz="2400" dirty="0"/>
              <a:t>Bitte versuchen Sie dennoch, eins nach dem anderen zu absolvieren. Dann verlieren wir und Sie nicht den Überblick.</a:t>
            </a:r>
          </a:p>
          <a:p>
            <a:pPr marL="0" indent="0" algn="ctr">
              <a:spcBef>
                <a:spcPts val="0"/>
              </a:spcBef>
              <a:buNone/>
            </a:pPr>
            <a:endParaRPr lang="de-DE" sz="2400" dirty="0"/>
          </a:p>
          <a:p>
            <a:pPr marL="0" indent="0" algn="ctr">
              <a:spcBef>
                <a:spcPts val="0"/>
              </a:spcBef>
              <a:buNone/>
            </a:pPr>
            <a:r>
              <a:rPr lang="de-DE" sz="2400" dirty="0"/>
              <a:t>Unbedingt starten sollten Sie </a:t>
            </a:r>
          </a:p>
          <a:p>
            <a:pPr marL="0" indent="0" algn="ctr">
              <a:spcBef>
                <a:spcPts val="0"/>
              </a:spcBef>
              <a:buNone/>
            </a:pPr>
            <a:r>
              <a:rPr lang="de-DE" sz="2400" dirty="0"/>
              <a:t>mit den </a:t>
            </a:r>
            <a:r>
              <a:rPr lang="de-DE" sz="2400" b="1" dirty="0"/>
              <a:t>Modulen 1 und 2</a:t>
            </a:r>
            <a:r>
              <a:rPr lang="de-DE" sz="2400" dirty="0"/>
              <a:t>.</a:t>
            </a:r>
          </a:p>
          <a:p>
            <a:pPr marL="0" indent="0" algn="ctr">
              <a:spcBef>
                <a:spcPts val="0"/>
              </a:spcBef>
              <a:buNone/>
            </a:pPr>
            <a:endParaRPr lang="de-DE" sz="2800" dirty="0"/>
          </a:p>
        </p:txBody>
      </p:sp>
    </p:spTree>
    <p:extLst>
      <p:ext uri="{BB962C8B-B14F-4D97-AF65-F5344CB8AC3E}">
        <p14:creationId xmlns:p14="http://schemas.microsoft.com/office/powerpoint/2010/main" val="403861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Modul 1 (Pflicht)</a:t>
            </a:r>
            <a:br>
              <a:rPr lang="de-DE" sz="2800" dirty="0"/>
            </a:br>
            <a:r>
              <a:rPr lang="de-DE" sz="2800" dirty="0"/>
              <a:t>Kultur- und Literaturtheorie</a:t>
            </a:r>
          </a:p>
        </p:txBody>
      </p:sp>
      <p:sp>
        <p:nvSpPr>
          <p:cNvPr id="3" name="Inhaltsplatzhalter 2"/>
          <p:cNvSpPr>
            <a:spLocks noGrp="1"/>
          </p:cNvSpPr>
          <p:nvPr>
            <p:ph idx="1"/>
          </p:nvPr>
        </p:nvSpPr>
        <p:spPr>
          <a:xfrm>
            <a:off x="1095974" y="1861271"/>
            <a:ext cx="7323899" cy="4264892"/>
          </a:xfrm>
        </p:spPr>
        <p:txBody>
          <a:bodyPr/>
          <a:lstStyle/>
          <a:p>
            <a:pPr marL="0" indent="0">
              <a:buNone/>
            </a:pPr>
            <a:endParaRPr lang="de-DE" dirty="0"/>
          </a:p>
          <a:p>
            <a:pPr marL="0" indent="0">
              <a:buNone/>
            </a:pPr>
            <a:r>
              <a:rPr lang="de-DE" sz="2400" u="sng" dirty="0"/>
              <a:t>Was erwartet Sie hier?</a:t>
            </a:r>
          </a:p>
          <a:p>
            <a:pPr marL="0" indent="0">
              <a:buNone/>
            </a:pPr>
            <a:endParaRPr lang="de-DE" sz="2400" dirty="0"/>
          </a:p>
          <a:p>
            <a:pPr marL="0" indent="0">
              <a:spcBef>
                <a:spcPts val="0"/>
              </a:spcBef>
              <a:buNone/>
            </a:pPr>
            <a:r>
              <a:rPr lang="de-DE" sz="2400" dirty="0"/>
              <a:t>Das </a:t>
            </a:r>
            <a:r>
              <a:rPr lang="de-DE" sz="2400" b="1" dirty="0"/>
              <a:t>Basisseminar</a:t>
            </a:r>
            <a:r>
              <a:rPr lang="de-DE" sz="2400" dirty="0"/>
              <a:t> </a:t>
            </a:r>
            <a:r>
              <a:rPr lang="de-DE" sz="2400" u="sng" dirty="0"/>
              <a:t>müssen</a:t>
            </a:r>
            <a:r>
              <a:rPr lang="de-DE" sz="2400" dirty="0"/>
              <a:t> Sie alle durchlaufen. </a:t>
            </a:r>
          </a:p>
          <a:p>
            <a:pPr marL="0" indent="0">
              <a:spcBef>
                <a:spcPts val="0"/>
              </a:spcBef>
              <a:buNone/>
            </a:pPr>
            <a:endParaRPr lang="de-DE" sz="2400" dirty="0"/>
          </a:p>
          <a:p>
            <a:pPr marL="0" indent="0">
              <a:spcBef>
                <a:spcPts val="0"/>
              </a:spcBef>
              <a:buNone/>
            </a:pPr>
            <a:r>
              <a:rPr lang="de-DE" sz="2400" dirty="0"/>
              <a:t>Bei der weiteren Vorlesungs- und Seminarauswahl richten Sie sich bitte nach Ihren Kernsprachen bzw.      Ihrem Interesse.</a:t>
            </a:r>
          </a:p>
          <a:p>
            <a:pPr marL="0" indent="0">
              <a:buNone/>
            </a:pPr>
            <a:endParaRPr lang="de-DE" sz="2400" dirty="0"/>
          </a:p>
        </p:txBody>
      </p:sp>
    </p:spTree>
    <p:extLst>
      <p:ext uri="{BB962C8B-B14F-4D97-AF65-F5344CB8AC3E}">
        <p14:creationId xmlns:p14="http://schemas.microsoft.com/office/powerpoint/2010/main" val="35134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371" y="5997611"/>
            <a:ext cx="7277689" cy="664695"/>
          </a:xfrm>
        </p:spPr>
        <p:txBody>
          <a:bodyPr>
            <a:normAutofit/>
          </a:bodyPr>
          <a:lstStyle/>
          <a:p>
            <a:pPr algn="l"/>
            <a:r>
              <a:rPr lang="de-DE" sz="1200" dirty="0"/>
              <a:t>Zum Anschauen: https://</a:t>
            </a:r>
            <a:r>
              <a:rPr lang="de-DE" sz="1200" dirty="0" err="1"/>
              <a:t>www.youtube.com</a:t>
            </a:r>
            <a:r>
              <a:rPr lang="de-DE" sz="1200" dirty="0"/>
              <a:t>/</a:t>
            </a:r>
            <a:r>
              <a:rPr lang="de-DE" sz="1200" dirty="0" err="1"/>
              <a:t>watch?v</a:t>
            </a:r>
            <a:r>
              <a:rPr lang="de-DE" sz="1200" dirty="0"/>
              <a:t>=7d28TPa0vrE</a:t>
            </a:r>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rcRect l="-23846" r="-23846"/>
          <a:stretch>
            <a:fillRect/>
          </a:stretch>
        </p:blipFill>
        <p:spPr>
          <a:xfrm>
            <a:off x="-564772" y="237611"/>
            <a:ext cx="10473461" cy="5760000"/>
          </a:xfrm>
        </p:spPr>
      </p:pic>
    </p:spTree>
    <p:extLst>
      <p:ext uri="{BB962C8B-B14F-4D97-AF65-F5344CB8AC3E}">
        <p14:creationId xmlns:p14="http://schemas.microsoft.com/office/powerpoint/2010/main" val="417713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KLMOE-Basisseminar</a:t>
            </a:r>
            <a:br>
              <a:rPr lang="de-DE" sz="2800" dirty="0"/>
            </a:br>
            <a:r>
              <a:rPr lang="de-DE" sz="2800" dirty="0"/>
              <a:t>(Modul 1)</a:t>
            </a:r>
          </a:p>
        </p:txBody>
      </p:sp>
      <p:sp>
        <p:nvSpPr>
          <p:cNvPr id="3" name="Inhaltsplatzhalter 2"/>
          <p:cNvSpPr>
            <a:spLocks noGrp="1"/>
          </p:cNvSpPr>
          <p:nvPr>
            <p:ph idx="1"/>
          </p:nvPr>
        </p:nvSpPr>
        <p:spPr>
          <a:xfrm>
            <a:off x="678460" y="1756900"/>
            <a:ext cx="7845791" cy="4826462"/>
          </a:xfrm>
        </p:spPr>
        <p:txBody>
          <a:bodyPr>
            <a:normAutofit fontScale="77500" lnSpcReduction="20000"/>
          </a:bodyPr>
          <a:lstStyle/>
          <a:p>
            <a:pPr marL="0" indent="0">
              <a:lnSpc>
                <a:spcPct val="110000"/>
              </a:lnSpc>
              <a:buNone/>
            </a:pPr>
            <a:r>
              <a:rPr lang="de-DE" sz="2400" dirty="0"/>
              <a:t>Im </a:t>
            </a:r>
            <a:r>
              <a:rPr lang="de-DE" sz="2400" b="1" dirty="0"/>
              <a:t>Basisseminar</a:t>
            </a:r>
            <a:r>
              <a:rPr lang="de-DE" sz="2400" dirty="0"/>
              <a:t> lernen Sie alle Professor*innen unseres Instituts kennen. Wir unterrichten das Seminar im Wechsel, stellen Ihnen unsere Forschungsthemen vor und diskutieren mit Ihnen grundlegende Texte, die für Ihr ganzes weiteres Studium von Relevanz sind.</a:t>
            </a:r>
          </a:p>
          <a:p>
            <a:pPr marL="0" indent="0">
              <a:buNone/>
            </a:pPr>
            <a:endParaRPr lang="de-DE" sz="2400" dirty="0"/>
          </a:p>
          <a:p>
            <a:pPr marL="0" indent="0">
              <a:buNone/>
            </a:pPr>
            <a:r>
              <a:rPr lang="de-DE" sz="2400" u="sng" dirty="0"/>
              <a:t>Ausgewählte Themen sind:</a:t>
            </a:r>
          </a:p>
          <a:p>
            <a:pPr marL="0" indent="0">
              <a:buNone/>
            </a:pPr>
            <a:endParaRPr lang="de-DE" sz="2400" u="sng" dirty="0"/>
          </a:p>
          <a:p>
            <a:r>
              <a:rPr lang="de-DE" sz="2200" dirty="0"/>
              <a:t>Mapping (Osteuropa, Mitteleuropa, Balkan)</a:t>
            </a:r>
          </a:p>
          <a:p>
            <a:r>
              <a:rPr lang="de-DE" sz="2200" dirty="0"/>
              <a:t>Einheitskonzepte (Slawen, Eurasien, Nationen)</a:t>
            </a:r>
          </a:p>
          <a:p>
            <a:r>
              <a:rPr lang="de-DE" sz="2200" dirty="0"/>
              <a:t>Mediale Spezifika (</a:t>
            </a:r>
            <a:r>
              <a:rPr lang="de-DE" sz="2200" dirty="0" err="1"/>
              <a:t>Samizdat</a:t>
            </a:r>
            <a:r>
              <a:rPr lang="de-DE" sz="2200" dirty="0"/>
              <a:t>, Underground, Exil)</a:t>
            </a:r>
          </a:p>
          <a:p>
            <a:r>
              <a:rPr lang="de-DE" sz="2200" dirty="0"/>
              <a:t>Religiöse Prägungen (Orthodoxie, Islam)</a:t>
            </a:r>
          </a:p>
          <a:p>
            <a:r>
              <a:rPr lang="de-DE" sz="2200" dirty="0" err="1"/>
              <a:t>Travelling</a:t>
            </a:r>
            <a:r>
              <a:rPr lang="de-DE" sz="2200" dirty="0"/>
              <a:t> </a:t>
            </a:r>
            <a:r>
              <a:rPr lang="de-DE" sz="2200" dirty="0" err="1"/>
              <a:t>Theories</a:t>
            </a:r>
            <a:r>
              <a:rPr lang="de-DE" sz="2200" dirty="0"/>
              <a:t>: Theorierezeptionen zwischen Ost und West</a:t>
            </a:r>
          </a:p>
          <a:p>
            <a:r>
              <a:rPr lang="de-DE" sz="2200" dirty="0"/>
              <a:t>Exil und Migration </a:t>
            </a:r>
          </a:p>
          <a:p>
            <a:r>
              <a:rPr lang="de-DE" sz="2200" dirty="0" err="1"/>
              <a:t>Multilingualität</a:t>
            </a:r>
            <a:r>
              <a:rPr lang="de-DE" sz="2200" dirty="0"/>
              <a:t>, Transnationalisierung</a:t>
            </a:r>
          </a:p>
          <a:p>
            <a:endParaRPr lang="de-DE" sz="2200" dirty="0"/>
          </a:p>
          <a:p>
            <a:pPr marL="0" indent="0">
              <a:buNone/>
            </a:pPr>
            <a:r>
              <a:rPr lang="de-DE" sz="2200" dirty="0"/>
              <a:t>ACHTUNG: Das Basisseminar wird nur im Wintersemester angeboten. Wenn Sie im Sommersemester starten, belegen Sie das Basisseminar einfach im darauffolgenden WS!</a:t>
            </a:r>
          </a:p>
          <a:p>
            <a:pPr marL="0" indent="0">
              <a:buNone/>
            </a:pPr>
            <a:endParaRPr lang="de-DE" sz="2400" dirty="0"/>
          </a:p>
        </p:txBody>
      </p:sp>
    </p:spTree>
    <p:extLst>
      <p:ext uri="{BB962C8B-B14F-4D97-AF65-F5344CB8AC3E}">
        <p14:creationId xmlns:p14="http://schemas.microsoft.com/office/powerpoint/2010/main" val="3848847964"/>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warz">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Schwarz .thmx</Template>
  <TotalTime>0</TotalTime>
  <Words>1185</Words>
  <Application>Microsoft Macintosh PowerPoint</Application>
  <PresentationFormat>Bildschirmpräsentation (4:3)</PresentationFormat>
  <Paragraphs>130</Paragraphs>
  <Slides>24</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24</vt:i4>
      </vt:variant>
    </vt:vector>
  </HeadingPairs>
  <TitlesOfParts>
    <vt:vector size="29" baseType="lpstr">
      <vt:lpstr>Arial</vt:lpstr>
      <vt:lpstr>Calibri</vt:lpstr>
      <vt:lpstr>Curlz MT</vt:lpstr>
      <vt:lpstr>Office-Design</vt:lpstr>
      <vt:lpstr>Schwarz</vt:lpstr>
      <vt:lpstr>MA „Kulturen und Literaturen  Mittel- und Osteuropas“ (KLMOE)</vt:lpstr>
      <vt:lpstr>Literatur- und Kulturwissenschaft am                Institut für Slawistik und Hungarologie</vt:lpstr>
      <vt:lpstr>So oder ähnlich sehen einige von uns auf Zoom aus, aber die meisten von uns werden Sie in diesem Semester persönlich kennenlernen:  Lassen Sie sich überraschen!</vt:lpstr>
      <vt:lpstr> Das machen wir – nicht alles auf einmal,  aber einmal im Studium bestimmt </vt:lpstr>
      <vt:lpstr>Das machen wir noch – wenn auch leider vieles gerade nicht stattfinden kann</vt:lpstr>
      <vt:lpstr>Studienablauf Literatur- und Kulturwissenschaften im MA KLMOE</vt:lpstr>
      <vt:lpstr>Modul 1 (Pflicht) Kultur- und Literaturtheorie</vt:lpstr>
      <vt:lpstr>Zum Anschauen: https://www.youtube.com/watch?v=7d28TPa0vrE</vt:lpstr>
      <vt:lpstr>KLMOE-Basisseminar (Modul 1)</vt:lpstr>
      <vt:lpstr>Modul 2 (Pflicht) Kultur-, Literatur- und/oder Sprachgeschichte</vt:lpstr>
      <vt:lpstr>Vorlesungen zur Literaturgeschichte</vt:lpstr>
      <vt:lpstr>Online-Angebot  WiSe 2020/21</vt:lpstr>
      <vt:lpstr>Zum Mitsingen: https://www.eurovision.de/videos/finale/Russland-Buranowski-Babuschki-Party-For-Everybody,russland323.html</vt:lpstr>
      <vt:lpstr>Modul 6 (Pflicht) Poetische Kulturen </vt:lpstr>
      <vt:lpstr>PowerPoint-Präsentation</vt:lpstr>
      <vt:lpstr>Modul 7 (Pflicht) Interdisziplinäre Perspektiven</vt:lpstr>
      <vt:lpstr>PowerPoint-Präsentation</vt:lpstr>
      <vt:lpstr> Modul 8 (Pflicht) Literatur und Medien</vt:lpstr>
      <vt:lpstr>www.novinki.de (Studierende und Dozierende geben als Literaturkritiker:innen Einblicke in aktuelle literarische und künstlerische Tendenzen in Osteuropa)</vt:lpstr>
      <vt:lpstr>PowerPoint-Präsentation</vt:lpstr>
      <vt:lpstr>PowerPoint-Präsentation</vt:lpstr>
      <vt:lpstr>Siegfried-Unseld-Gastprofessur für Autor:innen aus Osteuropa (zum Kennenlernen, Lesen und selber Schreiben)</vt:lpstr>
      <vt:lpstr>Siegfried-Unseld-Gastprofessur im SoSe 2022: Tomasz Różycki</vt:lpstr>
      <vt:lpstr>Ausstellungsprojekte    z.B. Gentle Anarchy Der osteuropäische Animationsfilm als Plattform für politische Opposition   Studierende erarbeiten               im Projektseminar zum osteuropäischen Animations-film Ausstellungsposter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Einführungswoche WiSe 2020/21 Literatur und Kultur</dc:title>
  <dc:creator>Alfrun Kliems</dc:creator>
  <cp:lastModifiedBy>Microsoft Office User</cp:lastModifiedBy>
  <cp:revision>89</cp:revision>
  <dcterms:created xsi:type="dcterms:W3CDTF">2020-09-28T09:25:00Z</dcterms:created>
  <dcterms:modified xsi:type="dcterms:W3CDTF">2022-04-06T08:19:36Z</dcterms:modified>
</cp:coreProperties>
</file>